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49" r:id="rId2"/>
    <p:sldId id="681" r:id="rId3"/>
    <p:sldId id="703" r:id="rId4"/>
    <p:sldId id="646" r:id="rId5"/>
    <p:sldId id="678" r:id="rId6"/>
    <p:sldId id="691" r:id="rId7"/>
    <p:sldId id="692" r:id="rId8"/>
    <p:sldId id="701" r:id="rId9"/>
    <p:sldId id="658" r:id="rId10"/>
    <p:sldId id="652" r:id="rId11"/>
    <p:sldId id="670" r:id="rId12"/>
    <p:sldId id="675" r:id="rId13"/>
    <p:sldId id="677" r:id="rId14"/>
    <p:sldId id="671" r:id="rId15"/>
    <p:sldId id="672" r:id="rId16"/>
    <p:sldId id="674" r:id="rId17"/>
    <p:sldId id="673" r:id="rId18"/>
    <p:sldId id="690" r:id="rId19"/>
    <p:sldId id="679" r:id="rId20"/>
    <p:sldId id="685" r:id="rId21"/>
    <p:sldId id="686" r:id="rId22"/>
    <p:sldId id="687" r:id="rId23"/>
    <p:sldId id="698" r:id="rId24"/>
    <p:sldId id="651" r:id="rId25"/>
    <p:sldId id="666" r:id="rId26"/>
    <p:sldId id="667" r:id="rId27"/>
    <p:sldId id="668" r:id="rId28"/>
    <p:sldId id="669" r:id="rId29"/>
    <p:sldId id="647" r:id="rId30"/>
    <p:sldId id="699" r:id="rId31"/>
    <p:sldId id="704" r:id="rId32"/>
    <p:sldId id="688" r:id="rId33"/>
    <p:sldId id="700" r:id="rId34"/>
    <p:sldId id="684" r:id="rId35"/>
    <p:sldId id="689" r:id="rId36"/>
    <p:sldId id="654" r:id="rId37"/>
    <p:sldId id="676" r:id="rId38"/>
    <p:sldId id="702" r:id="rId3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/>
  </p:cmAuthor>
  <p:cmAuthor id="2" name="Alicia Angel Esain " initials="AA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E97B4"/>
    <a:srgbClr val="94C0F0"/>
    <a:srgbClr val="197EC6"/>
    <a:srgbClr val="344356"/>
    <a:srgbClr val="44546A"/>
    <a:srgbClr val="80B8E0"/>
    <a:srgbClr val="41A698"/>
    <a:srgbClr val="7E4123"/>
    <a:srgbClr val="FF6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5501" autoAdjust="0"/>
  </p:normalViewPr>
  <p:slideViewPr>
    <p:cSldViewPr snapToGrid="0">
      <p:cViewPr varScale="1">
        <p:scale>
          <a:sx n="118" d="100"/>
          <a:sy n="118" d="100"/>
        </p:scale>
        <p:origin x="26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09701-AD4D-47D7-9BC9-179CBC54FDE0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149F9-447B-4C97-91BB-CE16C580A1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82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5F3A0-4978-495D-B2DD-B5E077F3BE3D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9CAA6D-21CA-4320-B143-0D348643D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26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6037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34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24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478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8690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791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98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574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087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2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016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790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33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239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445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67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6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286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02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8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91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49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37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2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3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25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87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18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0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C83B-6152-4A2B-AC73-91F4EBF240FE}" type="datetimeFigureOut">
              <a:rPr lang="es-MX" smtClean="0"/>
              <a:t>06/06/2018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C3CC-7ACE-4835-BE6E-32E2320A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3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2819177" y="1814928"/>
            <a:ext cx="6938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MIDO</a:t>
            </a:r>
            <a:r>
              <a:rPr lang="es-MX" sz="3600" b="1" baseline="54000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v4.0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1525391" y="3093434"/>
            <a:ext cx="9328204" cy="28575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4" descr="Resultado de imagen para Logo de s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1" r="32684"/>
          <a:stretch/>
        </p:blipFill>
        <p:spPr bwMode="auto">
          <a:xfrm flipH="1">
            <a:off x="5120476" y="3771748"/>
            <a:ext cx="218485" cy="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2431183" y="3759162"/>
            <a:ext cx="7600673" cy="935183"/>
            <a:chOff x="2431183" y="3759162"/>
            <a:chExt cx="7600673" cy="935183"/>
          </a:xfrm>
        </p:grpSpPr>
        <p:pic>
          <p:nvPicPr>
            <p:cNvPr id="1026" name="Picture 2" descr="Resultado de imagen para Logo de CENAPRE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92"/>
            <a:stretch/>
          </p:blipFill>
          <p:spPr bwMode="auto">
            <a:xfrm>
              <a:off x="5374919" y="3759162"/>
              <a:ext cx="2223502" cy="93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n para Logo de ss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183" y="3771748"/>
              <a:ext cx="2653335" cy="91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Logo de fundacion carlos sli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337" y="3886111"/>
              <a:ext cx="2215519" cy="55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9368077" y="569679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 smtClean="0"/>
              <a:t>Junio - 2018</a:t>
            </a:r>
            <a:endParaRPr lang="es-ES" sz="1400" i="1" dirty="0"/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9"/>
          <p:cNvGrpSpPr/>
          <p:nvPr/>
        </p:nvGrpSpPr>
        <p:grpSpPr>
          <a:xfrm rot="5400000">
            <a:off x="2712381" y="5797576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1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9"/>
          <p:cNvGrpSpPr/>
          <p:nvPr/>
        </p:nvGrpSpPr>
        <p:grpSpPr>
          <a:xfrm rot="5400000">
            <a:off x="3893737" y="5797576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4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9"/>
          <p:cNvGrpSpPr/>
          <p:nvPr/>
        </p:nvGrpSpPr>
        <p:grpSpPr>
          <a:xfrm rot="5400000">
            <a:off x="377715" y="5797576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7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9"/>
          <p:cNvGrpSpPr/>
          <p:nvPr/>
        </p:nvGrpSpPr>
        <p:grpSpPr>
          <a:xfrm rot="5400000">
            <a:off x="1559071" y="5797576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0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8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12600" y="399913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17 CuadroTexto"/>
          <p:cNvSpPr txBox="1"/>
          <p:nvPr/>
        </p:nvSpPr>
        <p:spPr>
          <a:xfrm>
            <a:off x="6194516" y="1840739"/>
            <a:ext cx="5918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Plataforma en línea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Acceso desde cualquier dispositivo móvil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Algoritmo inteligente que permite individualizar los </a:t>
            </a:r>
            <a:r>
              <a:rPr lang="es-E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riesgos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Permite la </a:t>
            </a:r>
            <a:r>
              <a:rPr lang="es-ES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detección, seguimiento y referencia de enfermedades </a:t>
            </a:r>
            <a:r>
              <a:rPr lang="es-E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crónicas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Homologado con el cuestionario de factores de riesgo del CENAPRECE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Vínculo con el SIC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7202" r="11324"/>
          <a:stretch/>
        </p:blipFill>
        <p:spPr>
          <a:xfrm>
            <a:off x="440926" y="2156916"/>
            <a:ext cx="5438025" cy="315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Paso a paso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9694" y="1075176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Paso 1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6" descr="Resultado de imagen para peso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8" y="1934845"/>
            <a:ext cx="1547250" cy="154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87" y="2029438"/>
            <a:ext cx="1387514" cy="13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88" y="156764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Resultado de imagen para cuestion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" y="1940921"/>
            <a:ext cx="1553899" cy="15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10164479" y="1850486"/>
            <a:ext cx="1418519" cy="1529811"/>
            <a:chOff x="8178353" y="3614525"/>
            <a:chExt cx="2284538" cy="2239795"/>
          </a:xfrm>
        </p:grpSpPr>
        <p:pic>
          <p:nvPicPr>
            <p:cNvPr id="28" name="Imagen 27" descr="Recorte de pantall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226" y="3775026"/>
              <a:ext cx="1901661" cy="120375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Imagen 29" descr="Recorte de pantall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708" y="3614525"/>
              <a:ext cx="1221183" cy="144548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" name="Imagen 30" descr="Recorte de pantall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226" y="4086850"/>
              <a:ext cx="1334391" cy="14173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" name="Imagen 31" descr="Recorte de pantall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31" y="4265699"/>
              <a:ext cx="1255208" cy="15886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" name="Imagen 32" descr="Recorte de pantall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353" y="4737338"/>
              <a:ext cx="1735685" cy="110653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4" name="CuadroTexto 33"/>
          <p:cNvSpPr txBox="1"/>
          <p:nvPr/>
        </p:nvSpPr>
        <p:spPr>
          <a:xfrm>
            <a:off x="115986" y="3898900"/>
            <a:ext cx="211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Valoración de Factores de Riesgo</a:t>
            </a:r>
            <a:endParaRPr lang="es-ES" sz="1400" b="1" dirty="0">
              <a:latin typeface="+mj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78467" y="3898900"/>
            <a:ext cx="325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Medición de peso, estatura, circunferencia de cintura y presión arterial</a:t>
            </a:r>
            <a:endParaRPr lang="es-ES" sz="1400" b="1" dirty="0">
              <a:latin typeface="+mj-lt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58960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2</a:t>
            </a:r>
            <a:endParaRPr lang="es-ES" sz="2400" b="1" dirty="0">
              <a:solidFill>
                <a:srgbClr val="FFC000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102040" y="2213300"/>
            <a:ext cx="1047750" cy="907168"/>
            <a:chOff x="6513940" y="2741116"/>
            <a:chExt cx="1047750" cy="907168"/>
          </a:xfrm>
          <a:solidFill>
            <a:srgbClr val="FFC000"/>
          </a:solidFill>
        </p:grpSpPr>
        <p:sp>
          <p:nvSpPr>
            <p:cNvPr id="38" name="Rombo 37"/>
            <p:cNvSpPr/>
            <p:nvPr/>
          </p:nvSpPr>
          <p:spPr>
            <a:xfrm>
              <a:off x="6513940" y="2741116"/>
              <a:ext cx="914400" cy="90716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39" name="Rombo 38"/>
            <p:cNvSpPr/>
            <p:nvPr/>
          </p:nvSpPr>
          <p:spPr>
            <a:xfrm>
              <a:off x="6647290" y="2741116"/>
              <a:ext cx="914400" cy="907168"/>
            </a:xfrm>
            <a:prstGeom prst="diamon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663526" y="3071589"/>
              <a:ext cx="832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+mj-lt"/>
                </a:rPr>
                <a:t>Algoritmo 1</a:t>
              </a:r>
              <a:endParaRPr lang="es-ES" sz="1050" b="1" dirty="0">
                <a:latin typeface="+mj-lt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847729" y="2213299"/>
            <a:ext cx="1047750" cy="907168"/>
            <a:chOff x="6513940" y="2741116"/>
            <a:chExt cx="1047750" cy="907168"/>
          </a:xfrm>
        </p:grpSpPr>
        <p:sp>
          <p:nvSpPr>
            <p:cNvPr id="42" name="Rombo 41"/>
            <p:cNvSpPr/>
            <p:nvPr/>
          </p:nvSpPr>
          <p:spPr>
            <a:xfrm>
              <a:off x="6513940" y="2741116"/>
              <a:ext cx="914400" cy="907168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3" name="Rombo 42"/>
            <p:cNvSpPr/>
            <p:nvPr/>
          </p:nvSpPr>
          <p:spPr>
            <a:xfrm>
              <a:off x="6647290" y="2741116"/>
              <a:ext cx="914400" cy="907168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688240" y="3071589"/>
              <a:ext cx="832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+mj-lt"/>
                </a:rPr>
                <a:t>Algoritmo 2</a:t>
              </a:r>
              <a:endParaRPr lang="es-ES" sz="1050" b="1" dirty="0">
                <a:latin typeface="+mj-lt"/>
              </a:endParaRPr>
            </a:p>
          </p:txBody>
        </p:sp>
      </p:grpSp>
      <p:sp>
        <p:nvSpPr>
          <p:cNvPr id="45" name="CuadroTexto 44"/>
          <p:cNvSpPr txBox="1"/>
          <p:nvPr/>
        </p:nvSpPr>
        <p:spPr>
          <a:xfrm>
            <a:off x="7510842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3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0261963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Paso 4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433831" y="3898900"/>
            <a:ext cx="316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Medición de glucosa capilar</a:t>
            </a:r>
            <a:endParaRPr lang="es-ES" sz="1400" b="1" dirty="0">
              <a:latin typeface="+mj-l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0164478" y="3837345"/>
            <a:ext cx="189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Emisión de reporte personalizado</a:t>
            </a:r>
            <a:endParaRPr lang="es-ES" sz="1400" b="1" dirty="0">
              <a:latin typeface="+mj-lt"/>
            </a:endParaRPr>
          </a:p>
        </p:txBody>
      </p:sp>
      <p:sp>
        <p:nvSpPr>
          <p:cNvPr id="49" name="Cheurón 48"/>
          <p:cNvSpPr/>
          <p:nvPr/>
        </p:nvSpPr>
        <p:spPr>
          <a:xfrm>
            <a:off x="2157724" y="2348598"/>
            <a:ext cx="289622" cy="70955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Cheurón 49"/>
          <p:cNvSpPr/>
          <p:nvPr/>
        </p:nvSpPr>
        <p:spPr>
          <a:xfrm>
            <a:off x="4179677" y="2344129"/>
            <a:ext cx="289622" cy="70955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75502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Paso 1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64768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2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516650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3</a:t>
            </a:r>
            <a:endParaRPr lang="es-ES" sz="2400" b="1" dirty="0">
              <a:solidFill>
                <a:srgbClr val="FFC000"/>
              </a:solidFill>
            </a:endParaRPr>
          </a:p>
        </p:txBody>
      </p:sp>
      <p:pic>
        <p:nvPicPr>
          <p:cNvPr id="54" name="Imagen 53" descr="Recorte de pantalla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/>
          <a:stretch/>
        </p:blipFill>
        <p:spPr>
          <a:xfrm>
            <a:off x="3174218" y="5370487"/>
            <a:ext cx="5855644" cy="1069297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3328087" y="4813910"/>
            <a:ext cx="55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>
                <a:latin typeface="+mj-lt"/>
              </a:rPr>
              <a:t>Con base a un proceso de Análisis de BigData e inteligencia Artificial se obtienen 21 perfiles específicos de riesgo </a:t>
            </a:r>
            <a:endParaRPr lang="es-ES" sz="1400" i="1" dirty="0">
              <a:latin typeface="+mj-lt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133754" y="6465955"/>
            <a:ext cx="559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>
                <a:latin typeface="+mj-lt"/>
              </a:rPr>
              <a:t>+ 85% de sensibilidad </a:t>
            </a:r>
            <a:endParaRPr lang="es-ES" sz="1400" i="1" dirty="0">
              <a:latin typeface="+mj-lt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033469" y="3229988"/>
            <a:ext cx="12568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 smtClean="0">
                <a:latin typeface="+mj-lt"/>
              </a:rPr>
              <a:t>¿Es necesario hacer prueba de glucosa capilar?</a:t>
            </a:r>
            <a:endParaRPr lang="es-ES" sz="1050" i="1" dirty="0">
              <a:latin typeface="+mj-lt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70976" y="3232345"/>
            <a:ext cx="12568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 smtClean="0">
                <a:latin typeface="+mj-lt"/>
              </a:rPr>
              <a:t>Clasificación de la persona en 1 de 21 perfiles</a:t>
            </a:r>
            <a:endParaRPr lang="es-ES" sz="1050" i="1" dirty="0">
              <a:latin typeface="+mj-lt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60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1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4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5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12600" y="399913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Sitio Web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77" y="1184515"/>
            <a:ext cx="8430993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5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0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7" y="1200041"/>
            <a:ext cx="4090158" cy="351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1353" r="25191" b="2284"/>
          <a:stretch/>
        </p:blipFill>
        <p:spPr>
          <a:xfrm>
            <a:off x="8681698" y="1200041"/>
            <a:ext cx="3230281" cy="467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54" y="1712085"/>
            <a:ext cx="3883296" cy="387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5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312600" y="399913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Sitio Web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5639" y="4966596"/>
            <a:ext cx="327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Cuestionario Factores de Riesgo 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12085" y="581206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Mediciones  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704133" y="6014293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Clasificación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Algoritmo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30405" y="1237530"/>
            <a:ext cx="170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I) Registro de </a:t>
            </a:r>
          </a:p>
          <a:p>
            <a:r>
              <a:rPr lang="es-MX" b="1" dirty="0" smtClean="0"/>
              <a:t>   </a:t>
            </a:r>
            <a:r>
              <a:rPr lang="es-MX" sz="1200" b="1" dirty="0" smtClean="0"/>
              <a:t> </a:t>
            </a:r>
            <a:r>
              <a:rPr lang="es-MX" b="1" dirty="0" smtClean="0"/>
              <a:t>la persona</a:t>
            </a:r>
            <a:endParaRPr lang="es-ES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196043" y="1916373"/>
            <a:ext cx="2601992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Nombre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Primer apellido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Segundo apellido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Estado de nacimiento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Fecha de nacimiento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Edad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Sexo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¿Está embarazada?</a:t>
            </a:r>
          </a:p>
          <a:p>
            <a:pPr>
              <a:lnSpc>
                <a:spcPts val="2200"/>
              </a:lnSpc>
            </a:pPr>
            <a:r>
              <a:rPr lang="es-MX" sz="1500" i="1" dirty="0" smtClean="0"/>
              <a:t>      </a:t>
            </a:r>
            <a:r>
              <a:rPr lang="es-MX" sz="1500" i="1" dirty="0" smtClean="0">
                <a:solidFill>
                  <a:srgbClr val="FF0000"/>
                </a:solidFill>
              </a:rPr>
              <a:t>[sólo si Sexo = Mujer</a:t>
            </a:r>
          </a:p>
          <a:p>
            <a:pPr>
              <a:lnSpc>
                <a:spcPts val="2200"/>
              </a:lnSpc>
            </a:pPr>
            <a:r>
              <a:rPr lang="es-MX" sz="1500" i="1" dirty="0">
                <a:solidFill>
                  <a:srgbClr val="FF0000"/>
                </a:solidFill>
              </a:rPr>
              <a:t> </a:t>
            </a:r>
            <a:r>
              <a:rPr lang="es-MX" sz="1500" i="1" dirty="0" smtClean="0">
                <a:solidFill>
                  <a:srgbClr val="FF0000"/>
                </a:solidFill>
              </a:rPr>
              <a:t>          y si Edad &lt; 50]</a:t>
            </a:r>
            <a:endParaRPr lang="es-MX" sz="1500" i="1" dirty="0">
              <a:solidFill>
                <a:srgbClr val="FF0000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800232" y="1237530"/>
            <a:ext cx="578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II) Aplicación de Cuestionario de Factores de Riesgo</a:t>
            </a:r>
            <a:endParaRPr lang="es-ES" b="1" dirty="0"/>
          </a:p>
        </p:txBody>
      </p:sp>
      <p:sp>
        <p:nvSpPr>
          <p:cNvPr id="62" name="CuadroTexto 61"/>
          <p:cNvSpPr txBox="1"/>
          <p:nvPr/>
        </p:nvSpPr>
        <p:spPr>
          <a:xfrm>
            <a:off x="2840702" y="1661363"/>
            <a:ext cx="6192945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¿Su médico le ha dicho que tiene diabetes?</a:t>
            </a:r>
            <a:endParaRPr lang="es-ES" sz="15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</a:t>
            </a:r>
            <a:r>
              <a:rPr lang="es-MX" sz="1500" dirty="0"/>
              <a:t>Ha tenido algún valor previo de glucosa elevado? </a:t>
            </a:r>
            <a:r>
              <a:rPr lang="es-MX" sz="1500" i="1" dirty="0">
                <a:solidFill>
                  <a:srgbClr val="FF0000"/>
                </a:solidFill>
              </a:rPr>
              <a:t>[sólo si DxDM2 = </a:t>
            </a:r>
            <a:r>
              <a:rPr lang="es-MX" sz="1500" i="1" dirty="0" smtClean="0">
                <a:solidFill>
                  <a:srgbClr val="FF0000"/>
                </a:solidFill>
              </a:rPr>
              <a:t>No]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s-MX" sz="1500" i="1" dirty="0" smtClean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¿Su médico le ha dicho que tiene hipertensión?</a:t>
            </a:r>
            <a:endParaRPr lang="es-MX" sz="15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/>
              <a:t>¿Ha tenido un infarto o embolia?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s-MX" sz="1500" dirty="0" smtClean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</a:t>
            </a:r>
            <a:r>
              <a:rPr lang="es-MX" sz="1500" dirty="0"/>
              <a:t>Alguno de sus padres tiene o tuvo diabetes mellitus?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/>
              <a:t>¿Alguno de sus hermanos tiene o tuvo diabetes mellitus?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s-MX" sz="1500" dirty="0" smtClean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s-MX" sz="1500" dirty="0" smtClean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¿Fuma o ha fumado en los últimos 12 meses?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¿Hace poco o nada de ejercicio?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/>
              <a:t>¿ </a:t>
            </a:r>
            <a:r>
              <a:rPr lang="es-MX" sz="1500" dirty="0" smtClean="0"/>
              <a:t>Regularmente duerme al menos 6 horas continuas?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s-MX" sz="1500" dirty="0"/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/>
              <a:t>¿Ha tenido diabetes en el embarazo? </a:t>
            </a:r>
            <a:r>
              <a:rPr lang="es-MX" sz="1500" i="1" dirty="0">
                <a:solidFill>
                  <a:srgbClr val="FF0000"/>
                </a:solidFill>
              </a:rPr>
              <a:t>[sólo en caso de que Sexo = Mujer</a:t>
            </a:r>
            <a:r>
              <a:rPr lang="es-MX" sz="1500" i="1" dirty="0" smtClean="0">
                <a:solidFill>
                  <a:srgbClr val="FF0000"/>
                </a:solidFill>
              </a:rPr>
              <a:t>]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 startAt="11"/>
            </a:pPr>
            <a:r>
              <a:rPr lang="es-MX" sz="1500" dirty="0"/>
              <a:t>¿Ha tenido </a:t>
            </a:r>
            <a:r>
              <a:rPr lang="es-MX" sz="1500" dirty="0" smtClean="0"/>
              <a:t>algún bebé con más de 4 kg al nacer? </a:t>
            </a:r>
            <a:r>
              <a:rPr lang="es-MX" sz="1500" i="1" dirty="0">
                <a:solidFill>
                  <a:srgbClr val="FF0000"/>
                </a:solidFill>
              </a:rPr>
              <a:t>[sólo en caso de que Sexo = Mujer</a:t>
            </a:r>
            <a:r>
              <a:rPr lang="es-MX" sz="1500" i="1" dirty="0" smtClean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63" name="Triángulo isósceles 62"/>
          <p:cNvSpPr/>
          <p:nvPr/>
        </p:nvSpPr>
        <p:spPr>
          <a:xfrm rot="5400000">
            <a:off x="-290" y="3753911"/>
            <a:ext cx="5224213" cy="191452"/>
          </a:xfrm>
          <a:prstGeom prst="triangle">
            <a:avLst/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/>
          </a:p>
        </p:txBody>
      </p:sp>
      <p:sp>
        <p:nvSpPr>
          <p:cNvPr id="64" name="Triángulo isósceles 63"/>
          <p:cNvSpPr/>
          <p:nvPr/>
        </p:nvSpPr>
        <p:spPr>
          <a:xfrm rot="5400000">
            <a:off x="6555414" y="3753911"/>
            <a:ext cx="5224213" cy="191452"/>
          </a:xfrm>
          <a:prstGeom prst="triangle">
            <a:avLst/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/>
          </a:p>
        </p:txBody>
      </p:sp>
      <p:sp>
        <p:nvSpPr>
          <p:cNvPr id="65" name="CuadroTexto 64"/>
          <p:cNvSpPr txBox="1"/>
          <p:nvPr/>
        </p:nvSpPr>
        <p:spPr>
          <a:xfrm>
            <a:off x="9316359" y="1237530"/>
            <a:ext cx="279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III) Mediciones básicas</a:t>
            </a:r>
            <a:endParaRPr lang="es-ES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9337953" y="1606862"/>
            <a:ext cx="168367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Peso </a:t>
            </a:r>
          </a:p>
          <a:p>
            <a:pPr marL="252000" indent="-2520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Estatura </a:t>
            </a:r>
          </a:p>
          <a:p>
            <a:pPr marL="252000" indent="-2520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Cintura</a:t>
            </a:r>
          </a:p>
          <a:p>
            <a:pPr marL="252000" indent="-2520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IMC</a:t>
            </a:r>
          </a:p>
          <a:p>
            <a:pPr marL="252000" indent="-2520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Presión arterial</a:t>
            </a:r>
            <a:endParaRPr lang="es-MX" sz="1500" dirty="0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6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7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2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Algoritmo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7453" y="1240633"/>
            <a:ext cx="11915811" cy="323165"/>
          </a:xfrm>
          <a:prstGeom prst="rect">
            <a:avLst/>
          </a:prstGeom>
          <a:solidFill>
            <a:srgbClr val="1E97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ALGORITMO PARA IDENTIFICACIÓN DE RIESGO DE DESARROLLAR DIABETES MELLITUS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453" y="1682641"/>
            <a:ext cx="11076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A partir de la información del Cuestionario y de las mediciones básicas, determina si la persona requiere medición de glucosa capilar:</a:t>
            </a:r>
            <a:endParaRPr lang="es-ES" sz="15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7453" y="3174290"/>
            <a:ext cx="2976313" cy="263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MX" sz="1300" b="1" dirty="0" smtClean="0"/>
              <a:t>¿Contestó “Sí” a una o más de las siguientes preguntas?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s-MX" sz="1300" dirty="0" smtClean="0"/>
              <a:t>¿Su médico le ha dicho que tiene diabetes?</a:t>
            </a:r>
            <a:endParaRPr lang="es-ES" sz="1300" dirty="0"/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s-MX" sz="1300" dirty="0"/>
              <a:t>¿Ha tenido algún valor previo de glucosa elevado? </a:t>
            </a:r>
            <a:endParaRPr lang="es-MX" sz="1300" i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s-MX" sz="1300" dirty="0"/>
              <a:t>¿Ha tenido diabetes en el embarazo? </a:t>
            </a:r>
            <a:endParaRPr lang="es-MX" sz="1300" i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s-MX" sz="1300" dirty="0"/>
              <a:t>¿Se sabe hipertenso/a?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s-MX" sz="1300" dirty="0"/>
              <a:t>¿Ha tenido un infarto o embolia</a:t>
            </a:r>
            <a:r>
              <a:rPr lang="es-MX" sz="1300" dirty="0" smtClean="0"/>
              <a:t>?</a:t>
            </a:r>
          </a:p>
          <a:p>
            <a:pPr>
              <a:lnSpc>
                <a:spcPts val="1800"/>
              </a:lnSpc>
            </a:pPr>
            <a:endParaRPr lang="es-MX" sz="1300" dirty="0"/>
          </a:p>
        </p:txBody>
      </p:sp>
      <p:sp>
        <p:nvSpPr>
          <p:cNvPr id="28" name="Rectángulo 27"/>
          <p:cNvSpPr/>
          <p:nvPr/>
        </p:nvSpPr>
        <p:spPr>
          <a:xfrm>
            <a:off x="1299715" y="5929669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tx1"/>
                </a:solidFill>
              </a:rPr>
              <a:t>Sí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29" name="Conector recto 28"/>
          <p:cNvCxnSpPr>
            <a:stCxn id="20" idx="2"/>
            <a:endCxn id="28" idx="0"/>
          </p:cNvCxnSpPr>
          <p:nvPr/>
        </p:nvCxnSpPr>
        <p:spPr>
          <a:xfrm flipH="1">
            <a:off x="1585609" y="5805780"/>
            <a:ext cx="1" cy="1238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4060868" y="6015305"/>
            <a:ext cx="2925369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/>
              <a:t>Sí hacer</a:t>
            </a:r>
            <a:r>
              <a:rPr lang="es-MX" sz="1300" b="1" dirty="0" smtClean="0">
                <a:solidFill>
                  <a:schemeClr val="tx1"/>
                </a:solidFill>
              </a:rPr>
              <a:t> </a:t>
            </a:r>
            <a:r>
              <a:rPr lang="es-MX" sz="1300" b="1" dirty="0">
                <a:solidFill>
                  <a:schemeClr val="tx1"/>
                </a:solidFill>
              </a:rPr>
              <a:t>la prueba </a:t>
            </a:r>
            <a:endParaRPr lang="es-MX" sz="13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de </a:t>
            </a:r>
            <a:r>
              <a:rPr lang="es-MX" sz="1300" b="1" dirty="0">
                <a:solidFill>
                  <a:schemeClr val="tx1"/>
                </a:solidFill>
              </a:rPr>
              <a:t>glucosa capilar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31" name="Conector angular 30"/>
          <p:cNvCxnSpPr>
            <a:stCxn id="28" idx="2"/>
          </p:cNvCxnSpPr>
          <p:nvPr/>
        </p:nvCxnSpPr>
        <p:spPr>
          <a:xfrm rot="16200000" flipH="1">
            <a:off x="2795411" y="5012254"/>
            <a:ext cx="55654" cy="2475259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193339" y="4094696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No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33" name="Conector recto 32"/>
          <p:cNvCxnSpPr>
            <a:stCxn id="20" idx="3"/>
            <a:endCxn id="32" idx="1"/>
          </p:cNvCxnSpPr>
          <p:nvPr/>
        </p:nvCxnSpPr>
        <p:spPr>
          <a:xfrm flipV="1">
            <a:off x="3073766" y="4240890"/>
            <a:ext cx="119573" cy="2491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060868" y="3502226"/>
            <a:ext cx="292536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MX" sz="1300" b="1" dirty="0" smtClean="0"/>
              <a:t>¿Presentó al menos uno de los siguientes resultados en cualquiera de las mediciones?</a:t>
            </a:r>
          </a:p>
          <a:p>
            <a:pPr marL="252000" lvl="1" indent="-18000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s-MX" sz="1300" dirty="0"/>
              <a:t>IMC ≥ </a:t>
            </a:r>
            <a:r>
              <a:rPr lang="es-MX" sz="1300" dirty="0" smtClean="0"/>
              <a:t>30</a:t>
            </a:r>
          </a:p>
          <a:p>
            <a:pPr marL="252000" lvl="1" indent="-18000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s-MX" sz="1300" dirty="0" smtClean="0"/>
              <a:t>CC </a:t>
            </a:r>
            <a:r>
              <a:rPr lang="es-MX" sz="1300" dirty="0"/>
              <a:t>≥ </a:t>
            </a:r>
            <a:r>
              <a:rPr lang="es-MX" sz="1300" dirty="0" smtClean="0"/>
              <a:t>90/80</a:t>
            </a:r>
            <a:endParaRPr lang="es-MX" sz="1300" dirty="0">
              <a:sym typeface="Wingdings" panose="05000000000000000000" pitchFamily="2" charset="2"/>
            </a:endParaRPr>
          </a:p>
          <a:p>
            <a:pPr marL="252000" lvl="1" indent="-18000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s-MX" sz="1300" dirty="0">
                <a:sym typeface="Wingdings" panose="05000000000000000000" pitchFamily="2" charset="2"/>
              </a:rPr>
              <a:t>TA </a:t>
            </a:r>
            <a:r>
              <a:rPr lang="es-MX" sz="1300" dirty="0"/>
              <a:t>≥ </a:t>
            </a:r>
            <a:r>
              <a:rPr lang="es-MX" sz="1300" dirty="0" smtClean="0"/>
              <a:t>140/90</a:t>
            </a:r>
            <a:endParaRPr lang="es-MX" sz="1300" dirty="0"/>
          </a:p>
        </p:txBody>
      </p:sp>
      <p:cxnSp>
        <p:nvCxnSpPr>
          <p:cNvPr id="35" name="Conector recto de flecha 34"/>
          <p:cNvCxnSpPr>
            <a:stCxn id="32" idx="3"/>
            <a:endCxn id="34" idx="1"/>
          </p:cNvCxnSpPr>
          <p:nvPr/>
        </p:nvCxnSpPr>
        <p:spPr>
          <a:xfrm>
            <a:off x="3765126" y="4240890"/>
            <a:ext cx="29574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5237658" y="5177587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tx1"/>
                </a:solidFill>
              </a:rPr>
              <a:t>Sí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37" name="Conector recto 36"/>
          <p:cNvCxnSpPr>
            <a:stCxn id="36" idx="0"/>
            <a:endCxn id="34" idx="2"/>
          </p:cNvCxnSpPr>
          <p:nvPr/>
        </p:nvCxnSpPr>
        <p:spPr>
          <a:xfrm flipV="1">
            <a:off x="5523552" y="4979554"/>
            <a:ext cx="1" cy="1980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7189708" y="4094696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No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39" name="Conector recto 38"/>
          <p:cNvCxnSpPr>
            <a:stCxn id="34" idx="3"/>
            <a:endCxn id="38" idx="1"/>
          </p:cNvCxnSpPr>
          <p:nvPr/>
        </p:nvCxnSpPr>
        <p:spPr>
          <a:xfrm>
            <a:off x="6986237" y="4240890"/>
            <a:ext cx="2034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38" idx="3"/>
            <a:endCxn id="41" idx="1"/>
          </p:cNvCxnSpPr>
          <p:nvPr/>
        </p:nvCxnSpPr>
        <p:spPr>
          <a:xfrm>
            <a:off x="7761495" y="4240890"/>
            <a:ext cx="32985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8091347" y="3663809"/>
            <a:ext cx="2534745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MX" sz="1300" b="1" dirty="0" smtClean="0"/>
              <a:t>¿Presentó al menos dos de los siguientes factores de riesgo?</a:t>
            </a:r>
          </a:p>
          <a:p>
            <a:pPr marL="252000" lvl="1" indent="-180000">
              <a:buFont typeface="Wingdings" panose="05000000000000000000" pitchFamily="2" charset="2"/>
              <a:buChar char="§"/>
            </a:pPr>
            <a:r>
              <a:rPr lang="es-MX" sz="1300" dirty="0" smtClean="0"/>
              <a:t>Edad </a:t>
            </a:r>
            <a:r>
              <a:rPr lang="es-MX" sz="1300" dirty="0"/>
              <a:t>≥ 45 años</a:t>
            </a:r>
          </a:p>
          <a:p>
            <a:pPr marL="252000" lvl="1" indent="-180000">
              <a:buFont typeface="Wingdings" panose="05000000000000000000" pitchFamily="2" charset="2"/>
              <a:buChar char="§"/>
            </a:pPr>
            <a:r>
              <a:rPr lang="es-MX" sz="1300" dirty="0" smtClean="0"/>
              <a:t>Antecedentes </a:t>
            </a:r>
            <a:r>
              <a:rPr lang="es-MX" sz="1300" dirty="0"/>
              <a:t>de </a:t>
            </a:r>
            <a:r>
              <a:rPr lang="es-MX" sz="1300" dirty="0" smtClean="0"/>
              <a:t>DM2</a:t>
            </a:r>
            <a:endParaRPr lang="es-MX" sz="1300" dirty="0"/>
          </a:p>
          <a:p>
            <a:pPr marL="252000" lvl="1" indent="-180000">
              <a:buFont typeface="Wingdings" panose="05000000000000000000" pitchFamily="2" charset="2"/>
              <a:buChar char="§"/>
            </a:pPr>
            <a:r>
              <a:rPr lang="es-MX" sz="1300" dirty="0" smtClean="0">
                <a:sym typeface="Wingdings" panose="05000000000000000000" pitchFamily="2" charset="2"/>
              </a:rPr>
              <a:t>Pre-obesidad </a:t>
            </a:r>
            <a:r>
              <a:rPr lang="es-MX" sz="1300" dirty="0">
                <a:sym typeface="Wingdings" panose="05000000000000000000" pitchFamily="2" charset="2"/>
              </a:rPr>
              <a:t>(IMC 25 – 29)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9072826" y="5017775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tx1"/>
                </a:solidFill>
              </a:rPr>
              <a:t>Sí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43" name="Conector recto 42"/>
          <p:cNvCxnSpPr>
            <a:stCxn id="42" idx="0"/>
            <a:endCxn id="41" idx="2"/>
          </p:cNvCxnSpPr>
          <p:nvPr/>
        </p:nvCxnSpPr>
        <p:spPr>
          <a:xfrm flipV="1">
            <a:off x="9358720" y="4817971"/>
            <a:ext cx="0" cy="1998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42" idx="2"/>
            <a:endCxn id="30" idx="3"/>
          </p:cNvCxnSpPr>
          <p:nvPr/>
        </p:nvCxnSpPr>
        <p:spPr>
          <a:xfrm rot="5400000">
            <a:off x="7696797" y="4599604"/>
            <a:ext cx="951364" cy="2372483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36" idx="2"/>
            <a:endCxn id="30" idx="0"/>
          </p:cNvCxnSpPr>
          <p:nvPr/>
        </p:nvCxnSpPr>
        <p:spPr>
          <a:xfrm>
            <a:off x="5523552" y="5469975"/>
            <a:ext cx="1" cy="5453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11179577" y="4094273"/>
            <a:ext cx="57178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No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47" name="Conector recto 46"/>
          <p:cNvCxnSpPr>
            <a:stCxn id="41" idx="3"/>
            <a:endCxn id="46" idx="1"/>
          </p:cNvCxnSpPr>
          <p:nvPr/>
        </p:nvCxnSpPr>
        <p:spPr>
          <a:xfrm flipV="1">
            <a:off x="10626092" y="4240467"/>
            <a:ext cx="553485" cy="4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10886940" y="4587941"/>
            <a:ext cx="1157060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/>
              <a:t>No hacer la prueba de glucosa capilar</a:t>
            </a:r>
            <a:endParaRPr lang="es-ES" sz="1300" b="1" dirty="0">
              <a:solidFill>
                <a:schemeClr val="tx1"/>
              </a:solidFill>
            </a:endParaRPr>
          </a:p>
        </p:txBody>
      </p:sp>
      <p:cxnSp>
        <p:nvCxnSpPr>
          <p:cNvPr id="49" name="Conector recto de flecha 48"/>
          <p:cNvCxnSpPr>
            <a:stCxn id="46" idx="2"/>
            <a:endCxn id="48" idx="0"/>
          </p:cNvCxnSpPr>
          <p:nvPr/>
        </p:nvCxnSpPr>
        <p:spPr>
          <a:xfrm flipH="1">
            <a:off x="11465470" y="4386661"/>
            <a:ext cx="1" cy="2012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89198" y="2360768"/>
            <a:ext cx="303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1E97B4"/>
                </a:solidFill>
              </a:rPr>
              <a:t>Paso 1. Descarte de requerimiento de la prueba de glucosa capilar por </a:t>
            </a:r>
            <a:r>
              <a:rPr lang="es-MX" sz="1500" b="1" u="sng" dirty="0" smtClean="0">
                <a:solidFill>
                  <a:srgbClr val="1E97B4"/>
                </a:solidFill>
              </a:rPr>
              <a:t>cuestionario de factores de riesgo</a:t>
            </a:r>
            <a:endParaRPr lang="es-ES" sz="1500" b="1" u="sng" dirty="0">
              <a:solidFill>
                <a:srgbClr val="1E97B4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4003604" y="2360768"/>
            <a:ext cx="303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1E97B4"/>
                </a:solidFill>
              </a:rPr>
              <a:t>Paso 2. Descarte de requerimiento de la prueba de glucosa capilar por </a:t>
            </a:r>
            <a:r>
              <a:rPr lang="es-MX" sz="1500" b="1" u="sng" dirty="0" smtClean="0">
                <a:solidFill>
                  <a:srgbClr val="1E97B4"/>
                </a:solidFill>
              </a:rPr>
              <a:t>mediciones básicas</a:t>
            </a:r>
            <a:endParaRPr lang="es-ES" sz="1500" b="1" u="sng" dirty="0">
              <a:solidFill>
                <a:srgbClr val="1E97B4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7838771" y="2360768"/>
            <a:ext cx="303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1E97B4"/>
                </a:solidFill>
              </a:rPr>
              <a:t>Paso 3. Descarte de requerimiento de la prueba de glucosa capilar por </a:t>
            </a:r>
            <a:r>
              <a:rPr lang="es-MX" sz="1500" b="1" u="sng" dirty="0" smtClean="0">
                <a:solidFill>
                  <a:srgbClr val="1E97B4"/>
                </a:solidFill>
              </a:rPr>
              <a:t>acumulación de factores de riesgo</a:t>
            </a:r>
            <a:endParaRPr lang="es-ES" sz="1500" b="1" u="sng" dirty="0">
              <a:solidFill>
                <a:srgbClr val="1E97B4"/>
              </a:solidFill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55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5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7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Algoritmo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867632" y="3517787"/>
            <a:ext cx="2355012" cy="3557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Glucosa capilar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840250" y="4173472"/>
            <a:ext cx="1667435" cy="616814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Ayuno &lt; 100</a:t>
            </a:r>
          </a:p>
          <a:p>
            <a:pPr algn="ctr"/>
            <a:r>
              <a:rPr lang="es-MX" dirty="0" smtClean="0"/>
              <a:t>Casual &lt; 140</a:t>
            </a:r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5026711" y="4167798"/>
            <a:ext cx="2034989" cy="616814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Ayuno 100 - 125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Casual 140 - 199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470739" y="4167798"/>
            <a:ext cx="1667435" cy="616814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Ayuno ≥ 126</a:t>
            </a:r>
          </a:p>
          <a:p>
            <a:pPr algn="ctr"/>
            <a:r>
              <a:rPr lang="es-MX" dirty="0" smtClean="0"/>
              <a:t>Casual </a:t>
            </a:r>
            <a:r>
              <a:rPr lang="es-MX" dirty="0"/>
              <a:t>≥</a:t>
            </a:r>
            <a:r>
              <a:rPr lang="es-MX" dirty="0" smtClean="0"/>
              <a:t> 200</a:t>
            </a:r>
            <a:endParaRPr lang="es-ES" dirty="0"/>
          </a:p>
        </p:txBody>
      </p:sp>
      <p:cxnSp>
        <p:nvCxnSpPr>
          <p:cNvPr id="30" name="Conector angular 29"/>
          <p:cNvCxnSpPr>
            <a:stCxn id="19" idx="2"/>
            <a:endCxn id="20" idx="0"/>
          </p:cNvCxnSpPr>
          <p:nvPr/>
        </p:nvCxnSpPr>
        <p:spPr>
          <a:xfrm rot="5400000">
            <a:off x="4709587" y="2837920"/>
            <a:ext cx="299933" cy="23711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9" idx="2"/>
            <a:endCxn id="29" idx="0"/>
          </p:cNvCxnSpPr>
          <p:nvPr/>
        </p:nvCxnSpPr>
        <p:spPr>
          <a:xfrm rot="16200000" flipH="1">
            <a:off x="7027668" y="2891008"/>
            <a:ext cx="294259" cy="22593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19" idx="2"/>
            <a:endCxn id="28" idx="0"/>
          </p:cNvCxnSpPr>
          <p:nvPr/>
        </p:nvCxnSpPr>
        <p:spPr>
          <a:xfrm flipH="1">
            <a:off x="6044206" y="3873539"/>
            <a:ext cx="932" cy="294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2840250" y="5616128"/>
            <a:ext cx="1667435" cy="6353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Descartar: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Receta ÚNICA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564558" y="5072774"/>
            <a:ext cx="1313331" cy="4303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IMC &lt; 25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077232" y="5072774"/>
            <a:ext cx="1313331" cy="4303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IMC 25 - 29</a:t>
            </a:r>
          </a:p>
        </p:txBody>
      </p:sp>
      <p:cxnSp>
        <p:nvCxnSpPr>
          <p:cNvPr id="36" name="Conector angular 35"/>
          <p:cNvCxnSpPr>
            <a:stCxn id="28" idx="2"/>
            <a:endCxn id="34" idx="0"/>
          </p:cNvCxnSpPr>
          <p:nvPr/>
        </p:nvCxnSpPr>
        <p:spPr>
          <a:xfrm rot="5400000">
            <a:off x="5488634" y="4517202"/>
            <a:ext cx="288162" cy="8229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28" idx="2"/>
            <a:endCxn id="35" idx="0"/>
          </p:cNvCxnSpPr>
          <p:nvPr/>
        </p:nvCxnSpPr>
        <p:spPr>
          <a:xfrm rot="16200000" flipH="1">
            <a:off x="6244971" y="4583847"/>
            <a:ext cx="288162" cy="6896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34" idx="2"/>
            <a:endCxn id="33" idx="3"/>
          </p:cNvCxnSpPr>
          <p:nvPr/>
        </p:nvCxnSpPr>
        <p:spPr>
          <a:xfrm rot="5400000">
            <a:off x="4649097" y="5361669"/>
            <a:ext cx="430716" cy="71353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stCxn id="20" idx="2"/>
            <a:endCxn id="33" idx="0"/>
          </p:cNvCxnSpPr>
          <p:nvPr/>
        </p:nvCxnSpPr>
        <p:spPr>
          <a:xfrm>
            <a:off x="3673968" y="4790286"/>
            <a:ext cx="0" cy="82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7470739" y="5616127"/>
            <a:ext cx="1667435" cy="6353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2ª prueba: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Solicitud</a:t>
            </a:r>
          </a:p>
        </p:txBody>
      </p:sp>
      <p:cxnSp>
        <p:nvCxnSpPr>
          <p:cNvPr id="41" name="Conector angular 40"/>
          <p:cNvCxnSpPr>
            <a:stCxn id="35" idx="2"/>
            <a:endCxn id="40" idx="1"/>
          </p:cNvCxnSpPr>
          <p:nvPr/>
        </p:nvCxnSpPr>
        <p:spPr>
          <a:xfrm rot="16200000" flipH="1">
            <a:off x="6886961" y="5350016"/>
            <a:ext cx="430715" cy="7368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29" idx="2"/>
            <a:endCxn id="40" idx="0"/>
          </p:cNvCxnSpPr>
          <p:nvPr/>
        </p:nvCxnSpPr>
        <p:spPr>
          <a:xfrm>
            <a:off x="8304457" y="4784612"/>
            <a:ext cx="0" cy="83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2654187" y="1487471"/>
            <a:ext cx="641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rgbClr val="1E97B4"/>
                </a:solidFill>
              </a:rPr>
              <a:t>Algoritmo para definir segundas pruebas confirmatorias</a:t>
            </a:r>
            <a:endParaRPr lang="es-ES" b="1" i="1" dirty="0">
              <a:solidFill>
                <a:srgbClr val="1E97B4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840250" y="2371941"/>
            <a:ext cx="833718" cy="3557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TA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3965281" y="2064134"/>
            <a:ext cx="1255944" cy="360461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≥ 140 / 90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964520" y="2676001"/>
            <a:ext cx="1255944" cy="360461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&lt;</a:t>
            </a:r>
            <a:r>
              <a:rPr lang="es-MX" dirty="0" smtClean="0"/>
              <a:t> </a:t>
            </a:r>
            <a:r>
              <a:rPr lang="es-MX" dirty="0"/>
              <a:t>140 / 90</a:t>
            </a:r>
          </a:p>
        </p:txBody>
      </p:sp>
      <p:cxnSp>
        <p:nvCxnSpPr>
          <p:cNvPr id="47" name="Conector angular 46"/>
          <p:cNvCxnSpPr>
            <a:stCxn id="45" idx="1"/>
            <a:endCxn id="44" idx="3"/>
          </p:cNvCxnSpPr>
          <p:nvPr/>
        </p:nvCxnSpPr>
        <p:spPr>
          <a:xfrm rot="10800000" flipV="1">
            <a:off x="3673969" y="2244365"/>
            <a:ext cx="291313" cy="3054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stCxn id="46" idx="1"/>
            <a:endCxn id="44" idx="3"/>
          </p:cNvCxnSpPr>
          <p:nvPr/>
        </p:nvCxnSpPr>
        <p:spPr>
          <a:xfrm rot="10800000">
            <a:off x="3673968" y="2549818"/>
            <a:ext cx="290552" cy="3064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5813375" y="2053868"/>
            <a:ext cx="2993962" cy="36046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</a:rPr>
              <a:t>2ª prueba: Solicitud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862843" y="2675881"/>
            <a:ext cx="2993962" cy="35973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Descartar: Receta </a:t>
            </a:r>
            <a:r>
              <a:rPr lang="es-MX" dirty="0" smtClean="0">
                <a:solidFill>
                  <a:schemeClr val="tx1"/>
                </a:solidFill>
              </a:rPr>
              <a:t>ÚNICA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51" name="Conector recto 50"/>
          <p:cNvCxnSpPr>
            <a:stCxn id="45" idx="3"/>
            <a:endCxn id="49" idx="1"/>
          </p:cNvCxnSpPr>
          <p:nvPr/>
        </p:nvCxnSpPr>
        <p:spPr>
          <a:xfrm flipV="1">
            <a:off x="5221225" y="2234099"/>
            <a:ext cx="592150" cy="10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stCxn id="46" idx="3"/>
            <a:endCxn id="50" idx="1"/>
          </p:cNvCxnSpPr>
          <p:nvPr/>
        </p:nvCxnSpPr>
        <p:spPr>
          <a:xfrm flipV="1">
            <a:off x="5220464" y="2855748"/>
            <a:ext cx="642379" cy="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2897400" y="3276966"/>
            <a:ext cx="612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57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5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8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Algoritmo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7417" y="1407462"/>
            <a:ext cx="22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IV) Glucosa capilar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7417" y="1813585"/>
            <a:ext cx="1801775" cy="11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Valor de glucosa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Tipo de glucosa</a:t>
            </a:r>
          </a:p>
          <a:p>
            <a:pPr marL="800100" lvl="1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Ayuno</a:t>
            </a:r>
          </a:p>
          <a:p>
            <a:pPr marL="800100" lvl="1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Casual</a:t>
            </a:r>
            <a:endParaRPr lang="es-MX" sz="1500" dirty="0"/>
          </a:p>
        </p:txBody>
      </p:sp>
      <p:sp>
        <p:nvSpPr>
          <p:cNvPr id="19" name="Triángulo isósceles 18"/>
          <p:cNvSpPr/>
          <p:nvPr/>
        </p:nvSpPr>
        <p:spPr>
          <a:xfrm rot="5400000">
            <a:off x="284790" y="3901603"/>
            <a:ext cx="5224213" cy="235931"/>
          </a:xfrm>
          <a:prstGeom prst="triangle">
            <a:avLst/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419236" y="1407461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V) Pruebas adicionales</a:t>
            </a:r>
            <a:endParaRPr lang="es-ES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419236" y="1813584"/>
            <a:ext cx="3327642" cy="2349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Colesterol Total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Colesterol HDL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Colesterol LDL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Triglicéridos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/>
              <a:t>Creatinina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Examen General de Orina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Resistencia a la Insulina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es-MX" sz="1500" dirty="0" smtClean="0"/>
              <a:t>Riesgo genético de desarrollar DM2</a:t>
            </a:r>
            <a:endParaRPr lang="es-MX" sz="1500" dirty="0"/>
          </a:p>
        </p:txBody>
      </p:sp>
      <p:sp>
        <p:nvSpPr>
          <p:cNvPr id="29" name="Triángulo isósceles 28"/>
          <p:cNvSpPr/>
          <p:nvPr/>
        </p:nvSpPr>
        <p:spPr>
          <a:xfrm rot="5400000">
            <a:off x="4671739" y="3901603"/>
            <a:ext cx="5224213" cy="235931"/>
          </a:xfrm>
          <a:prstGeom prst="triangle">
            <a:avLst/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8054670" y="2322763"/>
            <a:ext cx="37450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/>
              <a:t>Estratificación de los distintos riesgos para clasificar al usuario en 1 de 21 perfiles, de acuerdo con el nivel de riesgo que presenten:</a:t>
            </a:r>
            <a:endParaRPr lang="es-ES" sz="1500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7804985" y="1425852"/>
            <a:ext cx="4244440" cy="668419"/>
          </a:xfrm>
          <a:prstGeom prst="roundRect">
            <a:avLst>
              <a:gd name="adj" fmla="val 15723"/>
            </a:avLst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804985" y="1483062"/>
            <a:ext cx="4244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ALGORITMO PARA CLASIFICACIÓN PERSONALIZADA DE RIESGOS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8298311" y="3330699"/>
            <a:ext cx="3257788" cy="360000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Enfermedad conocida y/o confirmada</a:t>
            </a:r>
            <a:endParaRPr lang="es-ES" sz="1300" b="1" dirty="0">
              <a:solidFill>
                <a:schemeClr val="bg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298311" y="3939701"/>
            <a:ext cx="3257788" cy="36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Detectada</a:t>
            </a:r>
            <a:endParaRPr lang="es-ES" sz="1300" b="1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296838" y="5157705"/>
            <a:ext cx="3260734" cy="360000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Sano</a:t>
            </a:r>
            <a:endParaRPr lang="es-ES" sz="1300" b="1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8298311" y="4548703"/>
            <a:ext cx="3257788" cy="3600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tx1"/>
                </a:solidFill>
              </a:rPr>
              <a:t>Pre enfermedad</a:t>
            </a:r>
            <a:endParaRPr lang="es-ES" sz="1300" b="1" dirty="0">
              <a:solidFill>
                <a:schemeClr val="tx1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Algoritmo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3701642" y="1927706"/>
            <a:ext cx="46105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A. Receta ÚNICA (Si no requiere 2° prueba)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Alimentación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Actividad Física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Manejo de Emociones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Auto-cuidado + </a:t>
            </a:r>
            <a:r>
              <a:rPr lang="es-MX" dirty="0" err="1" smtClean="0"/>
              <a:t>Automonitoreo</a:t>
            </a:r>
            <a:r>
              <a:rPr lang="es-MX" dirty="0" smtClean="0"/>
              <a:t> </a:t>
            </a:r>
            <a:r>
              <a:rPr lang="es-MX" i="1" dirty="0" smtClean="0"/>
              <a:t>(si aplica)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Aplicación de vacunas </a:t>
            </a:r>
            <a:r>
              <a:rPr lang="es-MX" i="1" dirty="0" smtClean="0"/>
              <a:t>(si aplica)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Dejar de fumar </a:t>
            </a:r>
            <a:r>
              <a:rPr lang="es-MX" i="1" dirty="0" smtClean="0"/>
              <a:t>(si aplica)</a:t>
            </a:r>
          </a:p>
          <a:p>
            <a:pPr marL="540000" indent="-360000">
              <a:buFont typeface="Wingdings" panose="05000000000000000000" pitchFamily="2" charset="2"/>
              <a:buChar char="§"/>
            </a:pPr>
            <a:r>
              <a:rPr lang="es-MX" dirty="0" smtClean="0"/>
              <a:t>Salud Reproductiva </a:t>
            </a:r>
            <a:r>
              <a:rPr lang="es-MX" i="1" dirty="0" smtClean="0"/>
              <a:t>(si aplica)</a:t>
            </a:r>
          </a:p>
          <a:p>
            <a:pPr marL="180000"/>
            <a:endParaRPr lang="es-MX" i="1" dirty="0"/>
          </a:p>
          <a:p>
            <a:r>
              <a:rPr lang="es-MX" b="1" dirty="0" smtClean="0"/>
              <a:t>B. Solicitud para prueba confirmatoria</a:t>
            </a:r>
            <a:endParaRPr lang="es-ES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dirty="0" smtClean="0"/>
              <a:t>Presión arterial en MIDO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dirty="0" smtClean="0"/>
              <a:t>Laboratorio (Glucosa/A1c/PTG)</a:t>
            </a:r>
          </a:p>
        </p:txBody>
      </p:sp>
      <p:sp>
        <p:nvSpPr>
          <p:cNvPr id="24" name="Triángulo isósceles 23"/>
          <p:cNvSpPr/>
          <p:nvPr/>
        </p:nvSpPr>
        <p:spPr>
          <a:xfrm rot="5400000">
            <a:off x="1123984" y="3511572"/>
            <a:ext cx="4728888" cy="311347"/>
          </a:xfrm>
          <a:prstGeom prst="triangle">
            <a:avLst/>
          </a:prstGeom>
          <a:solidFill>
            <a:srgbClr val="1E9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3704855" y="1351043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VI) Educación</a:t>
            </a:r>
            <a:endParaRPr lang="es-ES" b="1" dirty="0"/>
          </a:p>
        </p:txBody>
      </p:sp>
      <p:sp>
        <p:nvSpPr>
          <p:cNvPr id="26" name="Rectángulo 25"/>
          <p:cNvSpPr/>
          <p:nvPr/>
        </p:nvSpPr>
        <p:spPr>
          <a:xfrm>
            <a:off x="3845199" y="5479699"/>
            <a:ext cx="4692770" cy="421831"/>
          </a:xfrm>
          <a:prstGeom prst="rect">
            <a:avLst/>
          </a:prstGeom>
          <a:solidFill>
            <a:srgbClr val="1E9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Envío de resultados personalizados por email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2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Paso a paso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9694" y="1075176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Paso 1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6" descr="Resultado de imagen para peso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8" y="1934845"/>
            <a:ext cx="1547250" cy="154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87" y="2029438"/>
            <a:ext cx="1387514" cy="13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88" y="156764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Resultado de imagen para cuestion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" y="1940921"/>
            <a:ext cx="1553899" cy="15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10164479" y="1850486"/>
            <a:ext cx="1418519" cy="1529811"/>
            <a:chOff x="8178353" y="3614525"/>
            <a:chExt cx="2284538" cy="2239795"/>
          </a:xfrm>
        </p:grpSpPr>
        <p:pic>
          <p:nvPicPr>
            <p:cNvPr id="28" name="Imagen 27" descr="Recorte de pantall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226" y="3775026"/>
              <a:ext cx="1901661" cy="120375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Imagen 29" descr="Recorte de pantall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708" y="3614525"/>
              <a:ext cx="1221183" cy="144548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" name="Imagen 30" descr="Recorte de pantall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226" y="4086850"/>
              <a:ext cx="1334391" cy="14173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" name="Imagen 31" descr="Recorte de pantall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31" y="4265699"/>
              <a:ext cx="1255208" cy="15886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" name="Imagen 32" descr="Recorte de pantall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353" y="4737338"/>
              <a:ext cx="1735685" cy="110653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4" name="CuadroTexto 33"/>
          <p:cNvSpPr txBox="1"/>
          <p:nvPr/>
        </p:nvSpPr>
        <p:spPr>
          <a:xfrm>
            <a:off x="115986" y="3898900"/>
            <a:ext cx="211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Valoración de Factores de Riesgo</a:t>
            </a:r>
            <a:endParaRPr lang="es-ES" sz="1400" b="1" dirty="0">
              <a:latin typeface="+mj-lt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78467" y="3898900"/>
            <a:ext cx="325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Medición de peso, estatura, circunferencia de cintura y presión arterial</a:t>
            </a:r>
            <a:endParaRPr lang="es-ES" sz="1400" b="1" dirty="0">
              <a:latin typeface="+mj-lt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58960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2</a:t>
            </a:r>
            <a:endParaRPr lang="es-ES" sz="2400" b="1" dirty="0">
              <a:solidFill>
                <a:srgbClr val="FFC000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102040" y="2213300"/>
            <a:ext cx="1047750" cy="907168"/>
            <a:chOff x="6513940" y="2741116"/>
            <a:chExt cx="1047750" cy="907168"/>
          </a:xfrm>
          <a:solidFill>
            <a:srgbClr val="FFC000"/>
          </a:solidFill>
        </p:grpSpPr>
        <p:sp>
          <p:nvSpPr>
            <p:cNvPr id="38" name="Rombo 37"/>
            <p:cNvSpPr/>
            <p:nvPr/>
          </p:nvSpPr>
          <p:spPr>
            <a:xfrm>
              <a:off x="6513940" y="2741116"/>
              <a:ext cx="914400" cy="90716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39" name="Rombo 38"/>
            <p:cNvSpPr/>
            <p:nvPr/>
          </p:nvSpPr>
          <p:spPr>
            <a:xfrm>
              <a:off x="6647290" y="2741116"/>
              <a:ext cx="914400" cy="907168"/>
            </a:xfrm>
            <a:prstGeom prst="diamon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6663526" y="3071589"/>
              <a:ext cx="832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+mj-lt"/>
                </a:rPr>
                <a:t>Algoritmo 1</a:t>
              </a:r>
              <a:endParaRPr lang="es-ES" sz="1050" b="1" dirty="0">
                <a:latin typeface="+mj-lt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847729" y="2213299"/>
            <a:ext cx="1047750" cy="907168"/>
            <a:chOff x="6513940" y="2741116"/>
            <a:chExt cx="1047750" cy="907168"/>
          </a:xfrm>
        </p:grpSpPr>
        <p:sp>
          <p:nvSpPr>
            <p:cNvPr id="42" name="Rombo 41"/>
            <p:cNvSpPr/>
            <p:nvPr/>
          </p:nvSpPr>
          <p:spPr>
            <a:xfrm>
              <a:off x="6513940" y="2741116"/>
              <a:ext cx="914400" cy="907168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3" name="Rombo 42"/>
            <p:cNvSpPr/>
            <p:nvPr/>
          </p:nvSpPr>
          <p:spPr>
            <a:xfrm>
              <a:off x="6647290" y="2741116"/>
              <a:ext cx="914400" cy="907168"/>
            </a:xfrm>
            <a:prstGeom prst="diamond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" dirty="0">
                <a:latin typeface="+mj-lt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688240" y="3071589"/>
              <a:ext cx="832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+mj-lt"/>
                </a:rPr>
                <a:t>Algoritmo 2</a:t>
              </a:r>
              <a:endParaRPr lang="es-ES" sz="1050" b="1" dirty="0">
                <a:latin typeface="+mj-lt"/>
              </a:endParaRPr>
            </a:p>
          </p:txBody>
        </p:sp>
      </p:grpSp>
      <p:sp>
        <p:nvSpPr>
          <p:cNvPr id="45" name="CuadroTexto 44"/>
          <p:cNvSpPr txBox="1"/>
          <p:nvPr/>
        </p:nvSpPr>
        <p:spPr>
          <a:xfrm>
            <a:off x="7510842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3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0261963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Paso 4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433831" y="3898900"/>
            <a:ext cx="316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Medición de glucosa capilar</a:t>
            </a:r>
            <a:endParaRPr lang="es-ES" sz="1400" b="1" dirty="0">
              <a:latin typeface="+mj-l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0164478" y="3837345"/>
            <a:ext cx="189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+mj-lt"/>
              </a:rPr>
              <a:t>Emisión de reporte personalizado</a:t>
            </a:r>
            <a:endParaRPr lang="es-ES" sz="1400" b="1" dirty="0">
              <a:latin typeface="+mj-lt"/>
            </a:endParaRPr>
          </a:p>
        </p:txBody>
      </p:sp>
      <p:sp>
        <p:nvSpPr>
          <p:cNvPr id="49" name="Cheurón 48"/>
          <p:cNvSpPr/>
          <p:nvPr/>
        </p:nvSpPr>
        <p:spPr>
          <a:xfrm>
            <a:off x="2157724" y="2348598"/>
            <a:ext cx="289622" cy="70955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Cheurón 49"/>
          <p:cNvSpPr/>
          <p:nvPr/>
        </p:nvSpPr>
        <p:spPr>
          <a:xfrm>
            <a:off x="4179677" y="2344129"/>
            <a:ext cx="289622" cy="709551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75502" y="1075175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Paso 1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64768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2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516650" y="1075174"/>
            <a:ext cx="10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Paso 3</a:t>
            </a:r>
            <a:endParaRPr lang="es-ES" sz="2400" b="1" dirty="0">
              <a:solidFill>
                <a:srgbClr val="FFC000"/>
              </a:solidFill>
            </a:endParaRPr>
          </a:p>
        </p:txBody>
      </p:sp>
      <p:pic>
        <p:nvPicPr>
          <p:cNvPr id="54" name="Imagen 53" descr="Recorte de pantalla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/>
          <a:stretch/>
        </p:blipFill>
        <p:spPr>
          <a:xfrm>
            <a:off x="3174218" y="5370487"/>
            <a:ext cx="5855644" cy="1069297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3328087" y="4813910"/>
            <a:ext cx="55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>
                <a:latin typeface="+mj-lt"/>
              </a:rPr>
              <a:t>Con base a un proceso de Análisis de BigData e inteligencia Artificial se obtienen 21 perfiles específicos de riesgo </a:t>
            </a:r>
            <a:endParaRPr lang="es-ES" sz="1400" i="1" dirty="0">
              <a:latin typeface="+mj-lt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133754" y="6465955"/>
            <a:ext cx="559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>
                <a:latin typeface="+mj-lt"/>
              </a:rPr>
              <a:t>+ 85% de sensibilidad </a:t>
            </a:r>
            <a:endParaRPr lang="es-ES" sz="1400" i="1" dirty="0">
              <a:latin typeface="+mj-lt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033469" y="3229988"/>
            <a:ext cx="12568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 smtClean="0">
                <a:latin typeface="+mj-lt"/>
              </a:rPr>
              <a:t>Es necesario hacer prueba de glucosa capilar?</a:t>
            </a:r>
            <a:endParaRPr lang="es-ES" sz="1050" i="1" dirty="0">
              <a:latin typeface="+mj-lt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70976" y="3232345"/>
            <a:ext cx="12568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 smtClean="0">
                <a:latin typeface="+mj-lt"/>
              </a:rPr>
              <a:t>Clasificación de la persona en 1 de 21 perfiles</a:t>
            </a:r>
            <a:endParaRPr lang="es-ES" sz="1050" i="1" dirty="0">
              <a:latin typeface="+mj-lt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60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1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64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6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407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 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188478"/>
            <a:ext cx="725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 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Reporte de resultados 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magen 2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4" y="1878521"/>
            <a:ext cx="3691023" cy="423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n 2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06" y="1878521"/>
            <a:ext cx="2417399" cy="351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57" y="2991052"/>
            <a:ext cx="2295973" cy="312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Resultado de imagen para envio de ma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33" y="3219177"/>
            <a:ext cx="1553899" cy="15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9580431" y="2843435"/>
            <a:ext cx="2350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/>
              <a:t>Recomendaciones:</a:t>
            </a:r>
          </a:p>
          <a:p>
            <a:pPr algn="just"/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-</a:t>
            </a:r>
            <a:r>
              <a:rPr lang="es-MX" dirty="0" smtClean="0">
                <a:latin typeface="+mj-lt"/>
              </a:rPr>
              <a:t>Resultados de la valoración 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-</a:t>
            </a:r>
            <a:r>
              <a:rPr lang="es-MX" dirty="0">
                <a:latin typeface="+mj-lt"/>
              </a:rPr>
              <a:t>A</a:t>
            </a:r>
            <a:r>
              <a:rPr lang="es-MX" dirty="0" smtClean="0">
                <a:latin typeface="+mj-lt"/>
              </a:rPr>
              <a:t>limentación correcta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-Actividad física 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-Dejar de fumar 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-Autocuidado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464620" y="950426"/>
            <a:ext cx="1043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j-lt"/>
              </a:rPr>
              <a:t>Reporte instantáneo y envió a correo electrónico de la persona con recomendaciones puntuales a partir de sus resultados  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2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Confirmación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5" y="1630985"/>
            <a:ext cx="6334330" cy="38711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89" y="1239964"/>
            <a:ext cx="3884747" cy="19180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67" y="3385443"/>
            <a:ext cx="3714789" cy="240368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595020" y="2940345"/>
            <a:ext cx="2087322" cy="16048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332868" y="2747512"/>
            <a:ext cx="1178238" cy="16048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256939" y="25389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Ingreso automático a SIC -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3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4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9109604" y="1106069"/>
            <a:ext cx="1632748" cy="1670323"/>
            <a:chOff x="9304567" y="1392944"/>
            <a:chExt cx="1632748" cy="1670323"/>
          </a:xfrm>
        </p:grpSpPr>
        <p:sp>
          <p:nvSpPr>
            <p:cNvPr id="11" name="Rectángulo redondeado 10"/>
            <p:cNvSpPr/>
            <p:nvPr/>
          </p:nvSpPr>
          <p:spPr>
            <a:xfrm>
              <a:off x="9304567" y="1392944"/>
              <a:ext cx="1632748" cy="16243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4567" y="1438961"/>
              <a:ext cx="1627829" cy="1624306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370927" y="2985944"/>
            <a:ext cx="32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j-lt"/>
              </a:rPr>
              <a:t>Valoración y Detección </a:t>
            </a:r>
            <a:endParaRPr lang="es-ES" sz="2000" b="1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51786" y="2834182"/>
            <a:ext cx="350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j-lt"/>
              </a:rPr>
              <a:t>Cita de confirmación o seguimiento  </a:t>
            </a:r>
            <a:endParaRPr lang="es-ES" sz="2000" b="1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74602" y="2985944"/>
            <a:ext cx="310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Ingreso a tratamiento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278410" y="4109520"/>
            <a:ext cx="131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/>
                </a:solidFill>
              </a:rPr>
              <a:t>Diabetes</a:t>
            </a:r>
            <a:r>
              <a:rPr lang="es-MX" sz="2000" dirty="0" smtClean="0"/>
              <a:t> </a:t>
            </a:r>
            <a:endParaRPr lang="es-MX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145940" y="4985888"/>
            <a:ext cx="161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</a:rPr>
              <a:t>Hipertensión  </a:t>
            </a:r>
            <a:endParaRPr lang="es-MX" sz="2000" b="1" dirty="0">
              <a:solidFill>
                <a:srgbClr val="C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145940" y="5919420"/>
            <a:ext cx="161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7030A0"/>
                </a:solidFill>
              </a:rPr>
              <a:t>Obesidad   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5052596" y="4797462"/>
            <a:ext cx="4975225" cy="764032"/>
          </a:xfrm>
          <a:prstGeom prst="rightArrow">
            <a:avLst>
              <a:gd name="adj1" fmla="val 64960"/>
              <a:gd name="adj2" fmla="val 50000"/>
            </a:avLst>
          </a:prstGeom>
          <a:gradFill flip="none" rotWithShape="1">
            <a:gsLst>
              <a:gs pos="17000">
                <a:schemeClr val="bg1"/>
              </a:gs>
              <a:gs pos="74000">
                <a:srgbClr val="FF0000"/>
              </a:gs>
              <a:gs pos="9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1039396" y="4797462"/>
            <a:ext cx="4864100" cy="764032"/>
          </a:xfrm>
          <a:prstGeom prst="rightArrow">
            <a:avLst>
              <a:gd name="adj1" fmla="val 64960"/>
              <a:gd name="adj2" fmla="val 50000"/>
            </a:avLst>
          </a:prstGeom>
          <a:gradFill flip="none" rotWithShape="1">
            <a:gsLst>
              <a:gs pos="12000">
                <a:schemeClr val="bg1"/>
              </a:gs>
              <a:gs pos="74000">
                <a:srgbClr val="FF0000"/>
              </a:gs>
              <a:gs pos="9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5052596" y="3940594"/>
            <a:ext cx="4975225" cy="764032"/>
          </a:xfrm>
          <a:prstGeom prst="rightArrow">
            <a:avLst>
              <a:gd name="adj1" fmla="val 64960"/>
              <a:gd name="adj2" fmla="val 50000"/>
            </a:avLst>
          </a:prstGeom>
          <a:gradFill flip="none" rotWithShape="1">
            <a:gsLst>
              <a:gs pos="18000">
                <a:schemeClr val="bg1"/>
              </a:gs>
              <a:gs pos="74000">
                <a:srgbClr val="0070C0"/>
              </a:gs>
              <a:gs pos="94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>
            <a:off x="1039397" y="3940594"/>
            <a:ext cx="4864100" cy="764032"/>
          </a:xfrm>
          <a:prstGeom prst="rightArrow">
            <a:avLst>
              <a:gd name="adj1" fmla="val 64960"/>
              <a:gd name="adj2" fmla="val 50000"/>
            </a:avLst>
          </a:prstGeom>
          <a:gradFill flip="none" rotWithShape="1">
            <a:gsLst>
              <a:gs pos="9000">
                <a:schemeClr val="bg1"/>
              </a:gs>
              <a:gs pos="74000">
                <a:srgbClr val="0070C0"/>
              </a:gs>
              <a:gs pos="94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>
            <a:off x="1399506" y="5728747"/>
            <a:ext cx="8628315" cy="764032"/>
          </a:xfrm>
          <a:prstGeom prst="rightArrow">
            <a:avLst>
              <a:gd name="adj1" fmla="val 64960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69000">
                <a:srgbClr val="9464B8"/>
              </a:gs>
              <a:gs pos="47000">
                <a:srgbClr val="B898D0"/>
              </a:gs>
              <a:gs pos="9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4" descr="Resultado de imagen para sic sistema de informacion en croni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1" y="5736575"/>
            <a:ext cx="785821" cy="7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sultado de imagen para sic sistema de informacion en cronic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1" y="4803043"/>
            <a:ext cx="785821" cy="7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n para sic sistema de informacion en cron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1" y="3920454"/>
            <a:ext cx="787190" cy="7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17372" r="59515" b="29772"/>
          <a:stretch/>
        </p:blipFill>
        <p:spPr>
          <a:xfrm>
            <a:off x="1215331" y="1009811"/>
            <a:ext cx="1535298" cy="19756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t="34998" r="51328" b="38598"/>
          <a:stretch/>
        </p:blipFill>
        <p:spPr>
          <a:xfrm>
            <a:off x="5003833" y="1052416"/>
            <a:ext cx="1686036" cy="18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68077" y="569679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 smtClean="0"/>
              <a:t>Junio - 2018</a:t>
            </a:r>
            <a:endParaRPr lang="es-ES" sz="1400" i="1" dirty="0"/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384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213012"/>
            <a:ext cx="725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 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323" y="3773552"/>
            <a:ext cx="8506516" cy="126366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790323" y="1600365"/>
            <a:ext cx="8506516" cy="14031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0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12600" y="399913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Implantación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1127418" y="1917270"/>
            <a:ext cx="9272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MX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Estados </a:t>
            </a:r>
            <a:r>
              <a:rPr lang="es-MX" sz="28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</a:t>
            </a:r>
            <a:r>
              <a:rPr lang="es-MX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Redes de Excelencia </a:t>
            </a:r>
            <a:endParaRPr lang="es-MX" sz="28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17 CuadroTexto"/>
          <p:cNvSpPr txBox="1"/>
          <p:nvPr/>
        </p:nvSpPr>
        <p:spPr>
          <a:xfrm>
            <a:off x="769978" y="3464706"/>
            <a:ext cx="11055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Upgrade</a:t>
            </a: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 MIDOv4.0 en automático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2400" dirty="0" smtClean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Incluyendo las unidades con internet (3,032 de las </a:t>
            </a:r>
            <a:r>
              <a:rPr lang="es-MX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7,713</a:t>
            </a:r>
            <a:r>
              <a:rPr lang="es-MX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unidades)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7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04959" y="923999"/>
          <a:ext cx="2263668" cy="5705401"/>
        </p:xfrm>
        <a:graphic>
          <a:graphicData uri="http://schemas.openxmlformats.org/drawingml/2006/table">
            <a:tbl>
              <a:tblPr/>
              <a:tblGrid>
                <a:gridCol w="262634"/>
                <a:gridCol w="712060"/>
                <a:gridCol w="1288974"/>
              </a:tblGrid>
              <a:tr h="323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Unidades de Salud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135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4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7,713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162695" y="849404"/>
          <a:ext cx="2038909" cy="5830000"/>
        </p:xfrm>
        <a:graphic>
          <a:graphicData uri="http://schemas.openxmlformats.org/drawingml/2006/table">
            <a:tbl>
              <a:tblPr/>
              <a:tblGrid>
                <a:gridCol w="974843"/>
                <a:gridCol w="473443"/>
                <a:gridCol w="58590"/>
                <a:gridCol w="532033"/>
              </a:tblGrid>
              <a:tr h="3688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 sin 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36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3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4,681</a:t>
                      </a:r>
                      <a:endParaRPr lang="es-MX" sz="1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  <a:endParaRPr lang="es-MX" sz="1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MX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" name="4 CuadroTexto"/>
          <p:cNvSpPr txBox="1"/>
          <p:nvPr/>
        </p:nvSpPr>
        <p:spPr>
          <a:xfrm>
            <a:off x="104959" y="167987"/>
            <a:ext cx="947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en 27 estados con Redes de Excelencia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5995672" y="800382"/>
          <a:ext cx="2264228" cy="6054000"/>
        </p:xfrm>
        <a:graphic>
          <a:graphicData uri="http://schemas.openxmlformats.org/drawingml/2006/table">
            <a:tbl>
              <a:tblPr/>
              <a:tblGrid>
                <a:gridCol w="1088571"/>
                <a:gridCol w="1175657"/>
              </a:tblGrid>
              <a:tr h="702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 &lt;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20 años sin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&gt;20 años con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140,102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270,100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11,223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643,636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116,738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136,240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96,991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108,265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117,086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39,009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144,752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452,191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2,386,261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276,499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665,510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1,175,090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584,908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255,771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501,959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2,597,188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2,042,198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6,410,318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809,672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124,372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125,393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263,676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823,217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743,375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1,229,448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232,648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253,375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112,857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183,151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146,311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291,063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338,236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332,123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107,374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722,990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792,062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401,978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300,533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537,347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35,337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415,922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1,641,179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1,274,653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3,447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360,985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284,756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9,909,072</a:t>
                      </a:r>
                      <a:endParaRPr lang="es-MX" sz="1400" b="0" i="0" u="none" strike="noStrike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22,536,503</a:t>
                      </a:r>
                      <a:endParaRPr lang="es-MX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9180331" y="810565"/>
          <a:ext cx="1879514" cy="5571077"/>
        </p:xfrm>
        <a:graphic>
          <a:graphicData uri="http://schemas.openxmlformats.org/drawingml/2006/table">
            <a:tbl>
              <a:tblPr/>
              <a:tblGrid>
                <a:gridCol w="807088"/>
                <a:gridCol w="1072426"/>
              </a:tblGrid>
              <a:tr h="2283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 6m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45,017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107,273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19,456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16,165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19,514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24,125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397,710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46,083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195,848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42,629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432,865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1,068,386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134,945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137,203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204,908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42,229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30,525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48,511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55,354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120,498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66,996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89,558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69,320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212,442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60,164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47,459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763370" y="800382"/>
            <a:ext cx="9287435" cy="6008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5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73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5903158" y="776243"/>
          <a:ext cx="2264228" cy="6054000"/>
        </p:xfrm>
        <a:graphic>
          <a:graphicData uri="http://schemas.openxmlformats.org/drawingml/2006/table">
            <a:tbl>
              <a:tblPr/>
              <a:tblGrid>
                <a:gridCol w="1088571"/>
                <a:gridCol w="1175657"/>
              </a:tblGrid>
              <a:tr h="702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 &lt;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20 años sin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&gt;20 años con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140,102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270,100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11,223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643,636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116,738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136,240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96,991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108,265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117,086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39,009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144,752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452,191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2,386,261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276,499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665,510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1,175,090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584,908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255,771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501,959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2,597,188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2,042,198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6,410,318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809,672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124,372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125,393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263,676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823,217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743,375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1,229,448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232,648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253,375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112,857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183,151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146,311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291,063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338,236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332,123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107,374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722,990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792,062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401,978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300,533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537,347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35,337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415,922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1,641,179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1,274,653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3,447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360,985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284,756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9,909,072</a:t>
                      </a:r>
                      <a:endParaRPr lang="es-MX" sz="1400" b="0" i="0" u="none" strike="noStrike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22,536,503</a:t>
                      </a:r>
                      <a:endParaRPr lang="es-MX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04959" y="923999"/>
          <a:ext cx="2263668" cy="5705401"/>
        </p:xfrm>
        <a:graphic>
          <a:graphicData uri="http://schemas.openxmlformats.org/drawingml/2006/table">
            <a:tbl>
              <a:tblPr/>
              <a:tblGrid>
                <a:gridCol w="262634"/>
                <a:gridCol w="712060"/>
                <a:gridCol w="1288974"/>
              </a:tblGrid>
              <a:tr h="323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Unidades de Salud</a:t>
                      </a: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135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4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7,713</a:t>
                      </a:r>
                      <a:endParaRPr lang="es-MX" sz="14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208157" y="895715"/>
          <a:ext cx="2038909" cy="5816156"/>
        </p:xfrm>
        <a:graphic>
          <a:graphicData uri="http://schemas.openxmlformats.org/drawingml/2006/table">
            <a:tbl>
              <a:tblPr/>
              <a:tblGrid>
                <a:gridCol w="974843"/>
                <a:gridCol w="473443"/>
                <a:gridCol w="590623"/>
              </a:tblGrid>
              <a:tr h="3685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US sin acceso a </a:t>
                      </a:r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acceso a </a:t>
                      </a:r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7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9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4,681</a:t>
                      </a:r>
                      <a:endParaRPr lang="es-MX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4 CuadroTexto"/>
          <p:cNvSpPr txBox="1"/>
          <p:nvPr/>
        </p:nvSpPr>
        <p:spPr>
          <a:xfrm>
            <a:off x="104959" y="167987"/>
            <a:ext cx="947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en 27 estados con Redes de Excelencia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9006916" y="896021"/>
          <a:ext cx="1879514" cy="5571077"/>
        </p:xfrm>
        <a:graphic>
          <a:graphicData uri="http://schemas.openxmlformats.org/drawingml/2006/table">
            <a:tbl>
              <a:tblPr/>
              <a:tblGrid>
                <a:gridCol w="807088"/>
                <a:gridCol w="1072426"/>
              </a:tblGrid>
              <a:tr h="2283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 6m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45,017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107,273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19,456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16,165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19,514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24,125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397,710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46,083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195,848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42,629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432,865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1,068,386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134,945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137,203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204,908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42,229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30,525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48,511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55,354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120,498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66,996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89,558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69,320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212,442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60,164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47,459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11418" y="776243"/>
            <a:ext cx="6323609" cy="605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5709690" y="2398002"/>
            <a:ext cx="3503776" cy="517793"/>
          </a:xfrm>
          <a:prstGeom prst="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39.3%</a:t>
            </a:r>
            <a:endParaRPr lang="es-MX" sz="54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49932" y="3130368"/>
            <a:ext cx="2423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US con internet </a:t>
            </a:r>
            <a:endParaRPr lang="es-MX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9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0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6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9006916" y="896364"/>
          <a:ext cx="1879514" cy="5587780"/>
        </p:xfrm>
        <a:graphic>
          <a:graphicData uri="http://schemas.openxmlformats.org/drawingml/2006/table">
            <a:tbl>
              <a:tblPr/>
              <a:tblGrid>
                <a:gridCol w="807088"/>
                <a:gridCol w="1072426"/>
              </a:tblGrid>
              <a:tr h="2283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 6m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45,017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107,273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19,456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16,165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19,514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5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24,125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397,710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46,083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195,848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42,629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3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432,865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1,068,386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134,945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137,203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204,908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42,229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30,525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48,511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55,354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120,498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66,996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89,558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69,320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212,442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60,164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47,459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775210" y="776453"/>
            <a:ext cx="2830606" cy="6000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5432612" y="826522"/>
          <a:ext cx="3014702" cy="5831899"/>
        </p:xfrm>
        <a:graphic>
          <a:graphicData uri="http://schemas.openxmlformats.org/drawingml/2006/table">
            <a:tbl>
              <a:tblPr/>
              <a:tblGrid>
                <a:gridCol w="1385047"/>
                <a:gridCol w="1629655"/>
              </a:tblGrid>
              <a:tr h="225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&gt;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años sin acceso a internet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</a:t>
                      </a:r>
                      <a:r>
                        <a:rPr lang="es-MX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&gt;20 años con acceso a internet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270,100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66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643,636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116,738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96,991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117,086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144,752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452,191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2,386,261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189,433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276,499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665,510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1,175,090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584,908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255,771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501,959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2,597,188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2,042,198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6,410,318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809,672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65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124,372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125,393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263,676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823,217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743,375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1,229,448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232,648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253,375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183,151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146,311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291,063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338,236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332,123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722,990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792,062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401,978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300,533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537,347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415,922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1,641,179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1,274,653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360,985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189,442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284,756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94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9,909,072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22,536,503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04959" y="923999"/>
          <a:ext cx="2263668" cy="5705401"/>
        </p:xfrm>
        <a:graphic>
          <a:graphicData uri="http://schemas.openxmlformats.org/drawingml/2006/table">
            <a:tbl>
              <a:tblPr/>
              <a:tblGrid>
                <a:gridCol w="262634"/>
                <a:gridCol w="712060"/>
                <a:gridCol w="1288974"/>
              </a:tblGrid>
              <a:tr h="323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Unidades de Salud</a:t>
                      </a: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4135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754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7,713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805488" y="861699"/>
          <a:ext cx="2038909" cy="5830000"/>
        </p:xfrm>
        <a:graphic>
          <a:graphicData uri="http://schemas.openxmlformats.org/drawingml/2006/table">
            <a:tbl>
              <a:tblPr/>
              <a:tblGrid>
                <a:gridCol w="974843"/>
                <a:gridCol w="473443"/>
                <a:gridCol w="58590"/>
                <a:gridCol w="532033"/>
              </a:tblGrid>
              <a:tr h="3688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 sin 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36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3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4,681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MX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" name="4 CuadroTexto"/>
          <p:cNvSpPr txBox="1"/>
          <p:nvPr/>
        </p:nvSpPr>
        <p:spPr>
          <a:xfrm>
            <a:off x="104959" y="167987"/>
            <a:ext cx="947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en 27 estados con Redes de Excelencia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72834" y="2579029"/>
            <a:ext cx="1776384" cy="517793"/>
          </a:xfrm>
          <a:prstGeom prst="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69.46%</a:t>
            </a:r>
            <a:endParaRPr lang="es-MX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302970" y="3216733"/>
            <a:ext cx="174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Cobertura de la población &gt; 20 años</a:t>
            </a:r>
            <a:endParaRPr lang="es-MX" sz="16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9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0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5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7704322" y="861699"/>
          <a:ext cx="1879514" cy="5734296"/>
        </p:xfrm>
        <a:graphic>
          <a:graphicData uri="http://schemas.openxmlformats.org/drawingml/2006/table">
            <a:tbl>
              <a:tblPr/>
              <a:tblGrid>
                <a:gridCol w="807088"/>
                <a:gridCol w="1072426"/>
              </a:tblGrid>
              <a:tr h="2283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6m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397,710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1,068,386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204,908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46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3,759,048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04959" y="923999"/>
          <a:ext cx="2263668" cy="5705401"/>
        </p:xfrm>
        <a:graphic>
          <a:graphicData uri="http://schemas.openxmlformats.org/drawingml/2006/table">
            <a:tbl>
              <a:tblPr/>
              <a:tblGrid>
                <a:gridCol w="262634"/>
                <a:gridCol w="712060"/>
                <a:gridCol w="1288974"/>
              </a:tblGrid>
              <a:tr h="323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Unidades de Salud</a:t>
                      </a: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BCS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COA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CDMX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GTO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HGO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JAL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MEX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NAY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NL 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PUE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QTO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QROO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SLP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TAB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TAM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TLAX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4135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YUC 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052" marR="6052" marT="605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754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7,713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680399" y="861699"/>
          <a:ext cx="2038909" cy="5830000"/>
        </p:xfrm>
        <a:graphic>
          <a:graphicData uri="http://schemas.openxmlformats.org/drawingml/2006/table">
            <a:tbl>
              <a:tblPr/>
              <a:tblGrid>
                <a:gridCol w="974843"/>
                <a:gridCol w="473443"/>
                <a:gridCol w="58590"/>
                <a:gridCol w="532033"/>
              </a:tblGrid>
              <a:tr h="3688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 sin 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acceso a </a:t>
                      </a:r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74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36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32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4,681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3,032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MX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" name="4 CuadroTexto"/>
          <p:cNvSpPr txBox="1"/>
          <p:nvPr/>
        </p:nvSpPr>
        <p:spPr>
          <a:xfrm>
            <a:off x="104959" y="167987"/>
            <a:ext cx="947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en 27 estados con Redes de Excelencia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5031080" y="808110"/>
          <a:ext cx="2264228" cy="5894952"/>
        </p:xfrm>
        <a:graphic>
          <a:graphicData uri="http://schemas.openxmlformats.org/drawingml/2006/table">
            <a:tbl>
              <a:tblPr/>
              <a:tblGrid>
                <a:gridCol w="1088571"/>
                <a:gridCol w="1175657"/>
              </a:tblGrid>
              <a:tr h="5743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 &lt;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20 años sin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Población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&gt;20 años con acceso a internet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140,102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270,100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11,223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643,636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8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116,738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136,240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96,991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108,265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117,086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39,009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144,752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452,191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2,386,261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276,499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665,510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1,175,090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584,908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255,771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501,959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2,597,188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2,042,198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6,410,318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809,672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124,372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125,393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263,676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823,217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743,375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1,229,448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232,648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253,375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112,857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183,151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146,311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291,063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338,236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332,123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107,374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722,990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792,062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401,978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300,533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537,347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35,337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415,922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1,641,179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1,274,653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3,447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360,985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7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189,442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284,756</a:t>
                      </a:r>
                    </a:p>
                  </a:txBody>
                  <a:tcPr marL="6052" marR="6052" marT="60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85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9,909,072</a:t>
                      </a:r>
                      <a:endParaRPr lang="es-MX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22,536,503</a:t>
                      </a:r>
                      <a:endParaRPr lang="es-MX" sz="14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2" marR="6052" marT="6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9618207" y="2677886"/>
            <a:ext cx="2531964" cy="734823"/>
          </a:xfrm>
          <a:prstGeom prst="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3,759,084</a:t>
            </a:r>
            <a:endParaRPr lang="es-MX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071742" y="3412709"/>
            <a:ext cx="1687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Valoraciones a realizar en los próximos 6 meses  </a:t>
            </a:r>
            <a:endParaRPr lang="es-MX" sz="16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583355" y="236576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Escalamiento MIDO</a:t>
            </a:r>
            <a:r>
              <a:rPr lang="es-MX" sz="2000" b="1" baseline="54000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790207" y="1610277"/>
            <a:ext cx="950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es-MX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27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estados cada director de Unidad validará su meta conforme a factibilidad operativa 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20385"/>
              </p:ext>
            </p:extLst>
          </p:nvPr>
        </p:nvGraphicFramePr>
        <p:xfrm>
          <a:off x="968773" y="3449596"/>
          <a:ext cx="9751103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2085"/>
                <a:gridCol w="3173033"/>
                <a:gridCol w="3365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Total de unidades</a:t>
                      </a:r>
                      <a:r>
                        <a:rPr lang="es-MX" baseline="0" noProof="0" dirty="0" smtClean="0"/>
                        <a:t> MIDOv4.0 </a:t>
                      </a:r>
                      <a:endParaRPr lang="es-MX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noProof="0" dirty="0" smtClean="0"/>
                        <a:t>Cobertura de población 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&gt;20 años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 smtClean="0"/>
                        <a:t>Valoraciones potenciales </a:t>
                      </a:r>
                      <a:r>
                        <a:rPr lang="es-MX" baseline="0" noProof="0" dirty="0" smtClean="0"/>
                        <a:t>a realizar en los próximos 6 meses </a:t>
                      </a:r>
                      <a:endParaRPr lang="es-MX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C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69.46%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rgbClr val="C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3,759,084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4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5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8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0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384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188478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323" y="2369372"/>
            <a:ext cx="8506516" cy="26678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3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68077" y="569679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 smtClean="0"/>
              <a:t>Junio - 2018</a:t>
            </a:r>
            <a:endParaRPr lang="es-ES" sz="1400" i="1" dirty="0"/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384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188478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323" y="4407694"/>
            <a:ext cx="8506516" cy="6295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790323" y="1913335"/>
            <a:ext cx="8506516" cy="16752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563769" y="1136927"/>
            <a:ext cx="1121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815975"/>
            <a:r>
              <a:rPr lang="es-MX" sz="2000" b="1" dirty="0"/>
              <a:t>Objetivo</a:t>
            </a:r>
            <a:r>
              <a:rPr lang="es-MX" sz="2000" dirty="0"/>
              <a:t>: </a:t>
            </a:r>
          </a:p>
          <a:p>
            <a:pPr marL="460375" indent="-188913">
              <a:buFont typeface="Arial" panose="020B0604020202020204" pitchFamily="34" charset="0"/>
              <a:buChar char="•"/>
            </a:pPr>
            <a:r>
              <a:rPr lang="es-MX" sz="2000" dirty="0"/>
              <a:t>Garantizar que el personal operativo de las Unidades de Salud donde se  implanta MIDO curse el tiempo y forma la capacitación “Experto MIDO adultos”.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71069" y="2348917"/>
            <a:ext cx="10884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Estrategias: 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s-MX" sz="2000" dirty="0"/>
              <a:t>Establecer la figura de coordinador académico por cada </a:t>
            </a:r>
            <a:r>
              <a:rPr lang="es-MX" sz="2000" dirty="0" smtClean="0">
                <a:solidFill>
                  <a:srgbClr val="FF0000"/>
                </a:solidFill>
              </a:rPr>
              <a:t>Estado.</a:t>
            </a:r>
            <a:endParaRPr lang="es-MX" sz="2000" dirty="0">
              <a:solidFill>
                <a:srgbClr val="FF0000"/>
              </a:solidFill>
            </a:endParaRP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s-MX" sz="2000" dirty="0"/>
              <a:t>Establecer </a:t>
            </a:r>
            <a:r>
              <a:rPr lang="es-MX" sz="2000" dirty="0" smtClean="0"/>
              <a:t>promociones mensuales para </a:t>
            </a:r>
            <a:r>
              <a:rPr lang="es-MX" sz="2000" dirty="0"/>
              <a:t>cursar Experto MIDO adultos.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s-MX" sz="2000" dirty="0"/>
              <a:t>Generar métrica para el seguimiento puntual.</a:t>
            </a:r>
          </a:p>
          <a:p>
            <a:r>
              <a:rPr lang="es-MX" sz="2000" dirty="0"/>
              <a:t>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71069" y="4176460"/>
            <a:ext cx="10869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Acciones: </a:t>
            </a:r>
          </a:p>
          <a:p>
            <a:pPr marL="342900" indent="-168275">
              <a:buFont typeface="+mj-lt"/>
              <a:buAutoNum type="arabicPeriod"/>
            </a:pPr>
            <a:r>
              <a:rPr lang="es-MX" sz="2000" dirty="0"/>
              <a:t> Coordinación académica </a:t>
            </a:r>
            <a:r>
              <a:rPr lang="es-MX" sz="2000" dirty="0" smtClean="0">
                <a:solidFill>
                  <a:srgbClr val="FF0000"/>
                </a:solidFill>
              </a:rPr>
              <a:t>estatal</a:t>
            </a:r>
            <a:r>
              <a:rPr lang="es-MX" sz="2000" dirty="0" smtClean="0"/>
              <a:t> </a:t>
            </a:r>
            <a:r>
              <a:rPr lang="es-MX" sz="2000" dirty="0"/>
              <a:t>recopila datos necesarios del personal de salud seleccionado.</a:t>
            </a:r>
          </a:p>
          <a:p>
            <a:pPr marL="342900" indent="-168275">
              <a:buFont typeface="+mj-lt"/>
              <a:buAutoNum type="arabicPeriod"/>
            </a:pPr>
            <a:r>
              <a:rPr lang="es-MX" sz="2000" dirty="0" smtClean="0"/>
              <a:t>CENAPRECE </a:t>
            </a:r>
            <a:r>
              <a:rPr lang="es-MX" sz="2000" dirty="0">
                <a:solidFill>
                  <a:srgbClr val="FF0000"/>
                </a:solidFill>
              </a:rPr>
              <a:t>valida información </a:t>
            </a:r>
            <a:r>
              <a:rPr lang="es-MX" sz="2000" dirty="0"/>
              <a:t>y Fundación Carlos </a:t>
            </a:r>
            <a:r>
              <a:rPr lang="es-MX" sz="2000" dirty="0" smtClean="0"/>
              <a:t>Slim </a:t>
            </a:r>
            <a:r>
              <a:rPr lang="es-MX" sz="2000" dirty="0" smtClean="0">
                <a:solidFill>
                  <a:srgbClr val="FF0000"/>
                </a:solidFill>
              </a:rPr>
              <a:t>precarga</a:t>
            </a:r>
            <a:r>
              <a:rPr lang="es-MX" sz="2000" dirty="0" smtClean="0"/>
              <a:t> </a:t>
            </a:r>
            <a:r>
              <a:rPr lang="es-MX" sz="2000" dirty="0"/>
              <a:t>los datos del personal de salud para generar claves de acceso.</a:t>
            </a:r>
          </a:p>
          <a:p>
            <a:pPr marL="342900" indent="-168275">
              <a:buFont typeface="+mj-lt"/>
              <a:buAutoNum type="arabicPeriod"/>
            </a:pPr>
            <a:r>
              <a:rPr lang="es-MX" sz="2000" dirty="0"/>
              <a:t> Coordinación académica</a:t>
            </a:r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s-MX" sz="2000" dirty="0" smtClean="0">
                <a:solidFill>
                  <a:srgbClr val="FF0000"/>
                </a:solidFill>
              </a:rPr>
              <a:t>estatal </a:t>
            </a:r>
            <a:r>
              <a:rPr lang="es-MX" sz="2000" dirty="0"/>
              <a:t>distribuye las claves de </a:t>
            </a:r>
            <a:r>
              <a:rPr lang="es-MX" sz="2000" dirty="0" smtClean="0"/>
              <a:t>acceso.</a:t>
            </a:r>
            <a:endParaRPr lang="es-MX" sz="2000" dirty="0"/>
          </a:p>
          <a:p>
            <a:pPr marL="342900" indent="-168275">
              <a:buFont typeface="+mj-lt"/>
              <a:buAutoNum type="arabicPeriod"/>
            </a:pPr>
            <a:r>
              <a:rPr lang="es-MX" sz="2000" dirty="0"/>
              <a:t> Inicia </a:t>
            </a:r>
            <a:r>
              <a:rPr lang="es-MX" sz="2000" dirty="0" smtClean="0"/>
              <a:t>la promoción con </a:t>
            </a:r>
            <a:r>
              <a:rPr lang="es-MX" sz="2000" dirty="0"/>
              <a:t>monitoreo semanal reportada a coordinadores </a:t>
            </a:r>
            <a:r>
              <a:rPr lang="es-MX" sz="2000" dirty="0" smtClean="0"/>
              <a:t>académicos y CENAPRECE.</a:t>
            </a:r>
            <a:endParaRPr lang="es-MX" sz="2000" dirty="0"/>
          </a:p>
          <a:p>
            <a:pPr marL="174625"/>
            <a:endParaRPr lang="es-MX" sz="2000" dirty="0"/>
          </a:p>
        </p:txBody>
      </p:sp>
      <p:pic>
        <p:nvPicPr>
          <p:cNvPr id="1026" name="Picture 2" descr="aprende.or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76" b="1484"/>
          <a:stretch/>
        </p:blipFill>
        <p:spPr bwMode="auto">
          <a:xfrm>
            <a:off x="181971" y="141527"/>
            <a:ext cx="3377657" cy="8539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853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12600" y="399913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Aprende.org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17 CuadroTexto"/>
          <p:cNvSpPr txBox="1"/>
          <p:nvPr/>
        </p:nvSpPr>
        <p:spPr>
          <a:xfrm>
            <a:off x="89872" y="1542586"/>
            <a:ext cx="562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Curso Experto MIDO Adultos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279" y="6475569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85" y="2231903"/>
            <a:ext cx="4228364" cy="32971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187518" y="1542585"/>
            <a:ext cx="700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Curso propedéutico en Diabetes Mellitus </a:t>
            </a:r>
            <a:r>
              <a:rPr lang="es-MX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Tipo 2</a:t>
            </a:r>
            <a:endParaRPr lang="es-MX" sz="24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22948" t="17313" r="20858" b="5274"/>
          <a:stretch/>
        </p:blipFill>
        <p:spPr>
          <a:xfrm>
            <a:off x="6945139" y="2231903"/>
            <a:ext cx="4227417" cy="3254553"/>
          </a:xfrm>
          <a:prstGeom prst="rect">
            <a:avLst/>
          </a:prstGeom>
        </p:spPr>
      </p:pic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9" y="297965"/>
            <a:ext cx="727115" cy="7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68077" y="569679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i="1" dirty="0" smtClean="0"/>
              <a:t>Junio - 2018</a:t>
            </a:r>
            <a:endParaRPr lang="es-ES" sz="1400" i="1" dirty="0"/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384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188478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790323" y="1913335"/>
            <a:ext cx="8506516" cy="249435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26900" y="31050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Implantación MIDO</a:t>
            </a:r>
            <a:r>
              <a:rPr lang="es-MX" sz="28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2 Pentágono"/>
          <p:cNvSpPr/>
          <p:nvPr/>
        </p:nvSpPr>
        <p:spPr>
          <a:xfrm>
            <a:off x="1541236" y="2083690"/>
            <a:ext cx="3072466" cy="3101395"/>
          </a:xfrm>
          <a:prstGeom prst="homePlate">
            <a:avLst>
              <a:gd name="adj" fmla="val 28568"/>
            </a:avLst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para la implantación 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5 Rectángulo redondeado"/>
          <p:cNvSpPr/>
          <p:nvPr/>
        </p:nvSpPr>
        <p:spPr>
          <a:xfrm>
            <a:off x="5514554" y="2083690"/>
            <a:ext cx="403396" cy="357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" name="14 CuadroTexto"/>
          <p:cNvSpPr txBox="1">
            <a:spLocks noChangeArrowheads="1"/>
          </p:cNvSpPr>
          <p:nvPr/>
        </p:nvSpPr>
        <p:spPr bwMode="auto">
          <a:xfrm>
            <a:off x="6024746" y="1956673"/>
            <a:ext cx="4137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Designación de personal responsable de MIDO (3 por unidad mínimo)</a:t>
            </a:r>
            <a:endParaRPr lang="es-MX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5 CuadroTexto"/>
          <p:cNvSpPr txBox="1">
            <a:spLocks noChangeArrowheads="1"/>
          </p:cNvSpPr>
          <p:nvPr/>
        </p:nvSpPr>
        <p:spPr bwMode="auto">
          <a:xfrm>
            <a:off x="6024746" y="2763337"/>
            <a:ext cx="4891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Graduarse en el (Curso Experto MIDO Adultos)</a:t>
            </a:r>
            <a:endParaRPr lang="es-MX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6 CuadroTexto"/>
          <p:cNvSpPr txBox="1">
            <a:spLocks noChangeArrowheads="1"/>
          </p:cNvSpPr>
          <p:nvPr/>
        </p:nvSpPr>
        <p:spPr bwMode="auto">
          <a:xfrm>
            <a:off x="6029792" y="4844655"/>
            <a:ext cx="5204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virtual para el seguimiento a la operación </a:t>
            </a:r>
            <a:endParaRPr lang="es-MX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7 CuadroTexto"/>
          <p:cNvSpPr txBox="1">
            <a:spLocks noChangeArrowheads="1"/>
          </p:cNvSpPr>
          <p:nvPr/>
        </p:nvSpPr>
        <p:spPr bwMode="auto">
          <a:xfrm>
            <a:off x="6024746" y="4192791"/>
            <a:ext cx="4701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del cumplimiento de metas </a:t>
            </a:r>
            <a:endParaRPr lang="es-MX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5 Rectángulo redondeado"/>
          <p:cNvSpPr/>
          <p:nvPr/>
        </p:nvSpPr>
        <p:spPr>
          <a:xfrm>
            <a:off x="5514554" y="2774589"/>
            <a:ext cx="402840" cy="3576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5 Rectángulo redondeado"/>
          <p:cNvSpPr/>
          <p:nvPr/>
        </p:nvSpPr>
        <p:spPr>
          <a:xfrm>
            <a:off x="5513998" y="3465489"/>
            <a:ext cx="403396" cy="3576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" name="5 Rectángulo redondeado"/>
          <p:cNvSpPr/>
          <p:nvPr/>
        </p:nvSpPr>
        <p:spPr>
          <a:xfrm>
            <a:off x="5513998" y="4846531"/>
            <a:ext cx="402840" cy="3576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7" name="17 CuadroTexto"/>
          <p:cNvSpPr txBox="1">
            <a:spLocks noChangeArrowheads="1"/>
          </p:cNvSpPr>
          <p:nvPr/>
        </p:nvSpPr>
        <p:spPr bwMode="auto">
          <a:xfrm>
            <a:off x="6026000" y="3359039"/>
            <a:ext cx="534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alt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de Unidades de salud con CLUES y contraseña por jurisdicción vía CENAPRECE  </a:t>
            </a:r>
            <a:endParaRPr lang="es-MX" alt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5 Rectángulo redondeado"/>
          <p:cNvSpPr/>
          <p:nvPr/>
        </p:nvSpPr>
        <p:spPr>
          <a:xfrm>
            <a:off x="5513998" y="4156010"/>
            <a:ext cx="402840" cy="3576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400" b="1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68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3841" y="23482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Compromisos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59" y="6546245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623841" y="1398656"/>
            <a:ext cx="10906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Identificación de Expertos MIDO por unidad de salud para su capacitación en el curso Experto MIDO Adultos (Formato digital Excel). </a:t>
            </a:r>
            <a:r>
              <a:rPr lang="es-ES" b="1" dirty="0" smtClean="0"/>
              <a:t>Fecha límite 13 de junio.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Identificación del personal del equipo básico de salud que sean candidatos a tomar el Curso Propedéutico de </a:t>
            </a:r>
            <a:r>
              <a:rPr lang="es-ES" dirty="0"/>
              <a:t>DM2 (Formato digital Excel). </a:t>
            </a:r>
            <a:r>
              <a:rPr lang="es-ES" b="1" dirty="0" smtClean="0"/>
              <a:t>Fecha límite 13 </a:t>
            </a:r>
            <a:r>
              <a:rPr lang="es-ES" b="1" dirty="0"/>
              <a:t>de junio</a:t>
            </a:r>
            <a:r>
              <a:rPr lang="es-ES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 smtClean="0"/>
              <a:t>Se regresa formatos con clave de acceso a sus becas académicas. </a:t>
            </a:r>
            <a:r>
              <a:rPr lang="es-419" b="1" dirty="0" smtClean="0"/>
              <a:t>15 de junio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 smtClean="0"/>
              <a:t>Distribución de contraseñas a los alumnos del </a:t>
            </a:r>
            <a:r>
              <a:rPr lang="es-419" b="1" dirty="0" smtClean="0"/>
              <a:t>18 al 20 de junio. 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 smtClean="0"/>
              <a:t>Inicio de cursos el </a:t>
            </a:r>
            <a:r>
              <a:rPr lang="es-419" b="1" dirty="0" smtClean="0"/>
              <a:t>20 de junio. 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75502" y="4185540"/>
            <a:ext cx="1090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Corroborar las metas establecidas por unidad de salud. </a:t>
            </a:r>
            <a:r>
              <a:rPr lang="es-ES" b="1" dirty="0" smtClean="0"/>
              <a:t>Fecha límite 14 de junio.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Inicio de valoraciones. </a:t>
            </a:r>
            <a:r>
              <a:rPr lang="es-ES" b="1" dirty="0" smtClean="0"/>
              <a:t>28 de Junio.</a:t>
            </a:r>
            <a:endParaRPr lang="es-ES" dirty="0" smtClean="0"/>
          </a:p>
        </p:txBody>
      </p:sp>
      <p:sp>
        <p:nvSpPr>
          <p:cNvPr id="35" name="CuadroTexto 34"/>
          <p:cNvSpPr txBox="1"/>
          <p:nvPr/>
        </p:nvSpPr>
        <p:spPr>
          <a:xfrm>
            <a:off x="675502" y="5958701"/>
            <a:ext cx="1090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Primera REVISO el </a:t>
            </a:r>
            <a:r>
              <a:rPr lang="es-ES" b="1" dirty="0" smtClean="0"/>
              <a:t>16 de Julio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65306" y="888335"/>
            <a:ext cx="1476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latin typeface="+mj-lt"/>
              </a:rPr>
              <a:t>Capacitación</a:t>
            </a:r>
            <a:endParaRPr lang="es-ES" sz="2000" b="1" u="sng" dirty="0">
              <a:latin typeface="+mj-lt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5502" y="3682605"/>
            <a:ext cx="113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latin typeface="+mj-lt"/>
              </a:rPr>
              <a:t>Arranque</a:t>
            </a:r>
            <a:endParaRPr lang="es-ES" sz="2000" b="1" u="sng" dirty="0">
              <a:latin typeface="+mj-lt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5502" y="5209545"/>
            <a:ext cx="2931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latin typeface="+mj-lt"/>
              </a:rPr>
              <a:t>Seguimiento a la operación</a:t>
            </a:r>
            <a:endParaRPr lang="es-ES" sz="20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36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26900" y="31050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Cronograma implantación MIDO</a:t>
            </a:r>
            <a:r>
              <a:rPr lang="es-MX" sz="28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60360"/>
              </p:ext>
            </p:extLst>
          </p:nvPr>
        </p:nvGraphicFramePr>
        <p:xfrm>
          <a:off x="426900" y="1148313"/>
          <a:ext cx="11258294" cy="4652899"/>
        </p:xfrm>
        <a:graphic>
          <a:graphicData uri="http://schemas.openxmlformats.org/drawingml/2006/table">
            <a:tbl>
              <a:tblPr/>
              <a:tblGrid>
                <a:gridCol w="434432"/>
                <a:gridCol w="3133462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  <a:gridCol w="240325"/>
              </a:tblGrid>
              <a:tr h="2318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Abril 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Mayo 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Junio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Septiembre 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Noviembre 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48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Cierre de prueba de estrés del sistema MIDOv4.0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Se armonizan las observaciones con CENAPRECE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Se realizan las modificaciones al software 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Selección de unidades con conectividad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Reunión de coordinación con estados 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7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Se seleccionan candidatos Experto MIDO Adultos (hasta 3 por unidad)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3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Arial" panose="020B0604020202020204" pitchFamily="34" charset="0"/>
                        </a:rPr>
                        <a:t>Se seleccionan candidatos Curso Propedéutico en DM2  (hasta 4 por unidad)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8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Validación </a:t>
                      </a:r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metas según factibilidad operativa  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4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Arranque </a:t>
                      </a:r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- 28 de junio 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Visualización en tablero MIDOv4.0</a:t>
                      </a:r>
                      <a:endParaRPr lang="es-E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8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s-MX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9" marR="8489" marT="8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Seguimiento a la implantación </a:t>
                      </a:r>
                    </a:p>
                  </a:txBody>
                  <a:tcPr marL="8489" marR="8489" marT="8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89" marR="8489" marT="8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4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80920" y="236576"/>
            <a:ext cx="460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Migración MIDO</a:t>
            </a:r>
            <a:r>
              <a:rPr lang="es-MX" sz="2000" b="1" baseline="54000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14" name="Picture 2" descr="agile, flowchart, itterations, management, project, scrum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1" y="366697"/>
            <a:ext cx="5891707" cy="58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le, man, refresh, refresh profile, refresh user, reload, reload profile, renew, sync, sync user, synchronize, update profile, update user, us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54" y="4433935"/>
            <a:ext cx="1107337" cy="11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redondeado 15"/>
          <p:cNvSpPr/>
          <p:nvPr/>
        </p:nvSpPr>
        <p:spPr>
          <a:xfrm>
            <a:off x="5794898" y="5193016"/>
            <a:ext cx="956165" cy="91626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6" descr="copy, data, databank, database, move, replica, transf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82" y="5252452"/>
            <a:ext cx="797395" cy="7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evelopment, setting, web, world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12" y="401703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redondeado 18"/>
          <p:cNvSpPr/>
          <p:nvPr/>
        </p:nvSpPr>
        <p:spPr>
          <a:xfrm>
            <a:off x="6282196" y="427916"/>
            <a:ext cx="956165" cy="1007895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8" descr="key, password, passwords, refresh, reload, updat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89" y="918069"/>
            <a:ext cx="338174" cy="3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business, businessman, command, crew, marketing, social, team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37" y="1814958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explore, find, magnifier, search, seo, view, zoom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81" y="1738927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redondeado 22"/>
          <p:cNvSpPr/>
          <p:nvPr/>
        </p:nvSpPr>
        <p:spPr>
          <a:xfrm>
            <a:off x="2816353" y="1673263"/>
            <a:ext cx="1197245" cy="1186249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640441" y="4674941"/>
            <a:ext cx="21801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MX" sz="1200" dirty="0">
                <a:latin typeface="Franklin Gothic Book" panose="020B0503020102020204" pitchFamily="34" charset="0"/>
              </a:rPr>
              <a:t>Establecer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es-419" sz="1200" dirty="0" smtClean="0">
                <a:latin typeface="Franklin Gothic Book" panose="020B0503020102020204" pitchFamily="34" charset="0"/>
              </a:rPr>
              <a:t>contacto con Mesa de Ayuda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153881" y="6142870"/>
            <a:ext cx="25190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419" sz="1200" dirty="0" smtClean="0">
                <a:latin typeface="Franklin Gothic Book" panose="020B0503020102020204" pitchFamily="34" charset="0"/>
              </a:rPr>
              <a:t>Extracción de BD y respaldo de la información MIDOv3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440871" y="4783477"/>
            <a:ext cx="21550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419" sz="1200" dirty="0" smtClean="0">
                <a:latin typeface="Franklin Gothic Book" panose="020B0503020102020204" pitchFamily="34" charset="0"/>
              </a:rPr>
              <a:t>Desinstalación de MIDOv3 del equipo de cómputo donde esté instalado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021878" y="272845"/>
            <a:ext cx="25504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419" sz="1200" dirty="0" smtClean="0">
                <a:latin typeface="Franklin Gothic Book" panose="020B0503020102020204" pitchFamily="34" charset="0"/>
              </a:rPr>
              <a:t>Mesa de Ayuda proporciona accesos de Administrador a las autoridades estatales y jurisdiccionales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28197" y="1883032"/>
            <a:ext cx="25190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419" sz="1200" dirty="0" smtClean="0">
                <a:latin typeface="Franklin Gothic Book" panose="020B0503020102020204" pitchFamily="34" charset="0"/>
              </a:rPr>
              <a:t>Los Expertos MIDO ingresan al sitio para el inicio de las valoraciones en el sistema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692357" y="3199026"/>
            <a:ext cx="3322743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90000"/>
              </a:lnSpc>
              <a:spcAft>
                <a:spcPts val="600"/>
              </a:spcAft>
            </a:pP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Es indispensable que las personas asignadas hayan realizado capacitación en la plataforma Aprende y haber concluido el curso </a:t>
            </a:r>
            <a:endParaRPr lang="en-US" sz="1050" i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243240" y="2749006"/>
            <a:ext cx="249557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90000"/>
              </a:lnSpc>
              <a:spcAft>
                <a:spcPts val="600"/>
              </a:spcAft>
            </a:pP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Será necesario el correo con el que se registro en Aprende y el folio del certificado de conclusión del curso para ingresar al sistema </a:t>
            </a:r>
            <a:endParaRPr lang="en-US" sz="1050" i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16" descr="arrow, circle, poin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19" y="2701843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8170653" y="5864316"/>
            <a:ext cx="332274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Los pasos </a:t>
            </a: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2 </a:t>
            </a: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y </a:t>
            </a: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3 </a:t>
            </a:r>
            <a:r>
              <a:rPr lang="es-419" sz="1050" i="1" dirty="0" smtClean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</a:rPr>
              <a:t>son necesarios realizar en todos los equipos donde esté instalado el Sistema MIDOv3</a:t>
            </a:r>
            <a:endParaRPr lang="en-US" sz="1050" i="1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4" name="Picture 16" descr="arrow, circle, poin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55" y="5772960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redondeado 34"/>
          <p:cNvSpPr/>
          <p:nvPr/>
        </p:nvSpPr>
        <p:spPr>
          <a:xfrm>
            <a:off x="1424158" y="4741332"/>
            <a:ext cx="304665" cy="291950"/>
          </a:xfrm>
          <a:prstGeom prst="roundRect">
            <a:avLst>
              <a:gd name="adj" fmla="val 96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4962254" y="6209261"/>
            <a:ext cx="304665" cy="291950"/>
          </a:xfrm>
          <a:prstGeom prst="roundRect">
            <a:avLst>
              <a:gd name="adj" fmla="val 96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9247737" y="4849868"/>
            <a:ext cx="304665" cy="291950"/>
          </a:xfrm>
          <a:prstGeom prst="roundRect">
            <a:avLst>
              <a:gd name="adj" fmla="val 96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7751669" y="452249"/>
            <a:ext cx="304665" cy="291950"/>
          </a:xfrm>
          <a:prstGeom prst="roundRect">
            <a:avLst>
              <a:gd name="adj" fmla="val 96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289381" y="2032522"/>
            <a:ext cx="304665" cy="291950"/>
          </a:xfrm>
          <a:prstGeom prst="roundRect">
            <a:avLst>
              <a:gd name="adj" fmla="val 96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351467" y="4482304"/>
            <a:ext cx="889466" cy="8585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16" descr="arrow, circle, poin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5847" y="3169205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26900" y="310501"/>
            <a:ext cx="828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Sitio de soporte MIDO</a:t>
            </a:r>
            <a:r>
              <a:rPr lang="es-MX" sz="28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v4.0 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address, arrow, browser, domain, http, internet, link, market, marketing, net, network, online, optimization, page, seo, service, surfing, url, web, webpage, website, ww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4" y="149856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5793940" y="3244463"/>
            <a:ext cx="5827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oporte-mido.com</a:t>
            </a:r>
            <a:endParaRPr lang="es-MX" sz="2800" b="1" dirty="0" smtClean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 Imagen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/>
          <a:stretch/>
        </p:blipFill>
        <p:spPr>
          <a:xfrm>
            <a:off x="3182329" y="1497927"/>
            <a:ext cx="2197137" cy="76078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618259" y="5095814"/>
            <a:ext cx="1127232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333"/>
              </a:lnSpc>
            </a:pPr>
            <a:r>
              <a:rPr lang="es-MX" sz="4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endParaRPr lang="es-MX" sz="4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ts val="5333"/>
              </a:lnSpc>
            </a:pPr>
            <a:r>
              <a:rPr lang="es-MX" sz="4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137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894239" y="518284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estados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894239" y="5857910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unidades de salud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06552" y="278832"/>
            <a:ext cx="939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Medición Integrada para la detección oportuna </a:t>
            </a:r>
            <a:r>
              <a:rPr lang="es-MX" sz="2800" b="1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MIDO</a:t>
            </a:r>
            <a:r>
              <a:rPr lang="es-MX" sz="2000" b="1" baseline="5400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s-MX" sz="2800" b="1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34382" y="4551889"/>
            <a:ext cx="2745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Estamos </a:t>
            </a:r>
            <a:r>
              <a:rPr lang="es-MX" sz="2400" b="1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en:</a:t>
            </a:r>
            <a:endParaRPr lang="es-MX" sz="2400" b="1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6" name="Grupo 85"/>
          <p:cNvGrpSpPr>
            <a:grpSpLocks noChangeAspect="1"/>
          </p:cNvGrpSpPr>
          <p:nvPr/>
        </p:nvGrpSpPr>
        <p:grpSpPr bwMode="auto">
          <a:xfrm>
            <a:off x="395407" y="1692734"/>
            <a:ext cx="6531901" cy="4717961"/>
            <a:chOff x="4903788" y="1690688"/>
            <a:chExt cx="4195762" cy="3167062"/>
          </a:xfrm>
          <a:solidFill>
            <a:srgbClr val="CCCC00"/>
          </a:solidFill>
        </p:grpSpPr>
        <p:sp>
          <p:nvSpPr>
            <p:cNvPr id="87" name="Rectangle 162"/>
            <p:cNvSpPr>
              <a:spLocks noChangeArrowheads="1"/>
            </p:cNvSpPr>
            <p:nvPr/>
          </p:nvSpPr>
          <p:spPr bwMode="auto">
            <a:xfrm>
              <a:off x="7180263" y="3968750"/>
              <a:ext cx="252412" cy="2397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88" name="Freeform 99"/>
            <p:cNvSpPr>
              <a:spLocks/>
            </p:cNvSpPr>
            <p:nvPr/>
          </p:nvSpPr>
          <p:spPr bwMode="auto">
            <a:xfrm>
              <a:off x="4903788" y="1690688"/>
              <a:ext cx="495300" cy="766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  <a:cxn ang="0">
                  <a:pos x="240" y="59"/>
                </a:cxn>
                <a:cxn ang="0">
                  <a:pos x="253" y="151"/>
                </a:cxn>
                <a:cxn ang="0">
                  <a:pos x="240" y="178"/>
                </a:cxn>
                <a:cxn ang="0">
                  <a:pos x="253" y="191"/>
                </a:cxn>
                <a:cxn ang="0">
                  <a:pos x="253" y="284"/>
                </a:cxn>
                <a:cxn ang="0">
                  <a:pos x="245" y="304"/>
                </a:cxn>
                <a:cxn ang="0">
                  <a:pos x="274" y="344"/>
                </a:cxn>
                <a:cxn ang="0">
                  <a:pos x="307" y="389"/>
                </a:cxn>
                <a:cxn ang="0">
                  <a:pos x="327" y="437"/>
                </a:cxn>
                <a:cxn ang="0">
                  <a:pos x="360" y="496"/>
                </a:cxn>
                <a:cxn ang="0">
                  <a:pos x="401" y="568"/>
                </a:cxn>
                <a:cxn ang="0">
                  <a:pos x="401" y="601"/>
                </a:cxn>
                <a:cxn ang="0">
                  <a:pos x="266" y="581"/>
                </a:cxn>
                <a:cxn ang="0">
                  <a:pos x="260" y="509"/>
                </a:cxn>
                <a:cxn ang="0">
                  <a:pos x="199" y="424"/>
                </a:cxn>
                <a:cxn ang="0">
                  <a:pos x="126" y="331"/>
                </a:cxn>
                <a:cxn ang="0">
                  <a:pos x="73" y="119"/>
                </a:cxn>
                <a:cxn ang="0">
                  <a:pos x="38" y="112"/>
                </a:cxn>
                <a:cxn ang="0">
                  <a:pos x="32" y="79"/>
                </a:cxn>
                <a:cxn ang="0">
                  <a:pos x="26" y="65"/>
                </a:cxn>
                <a:cxn ang="0">
                  <a:pos x="59" y="59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02" h="602">
                  <a:moveTo>
                    <a:pt x="0" y="0"/>
                  </a:moveTo>
                  <a:lnTo>
                    <a:pt x="245" y="0"/>
                  </a:lnTo>
                  <a:lnTo>
                    <a:pt x="240" y="59"/>
                  </a:lnTo>
                  <a:lnTo>
                    <a:pt x="253" y="151"/>
                  </a:lnTo>
                  <a:lnTo>
                    <a:pt x="240" y="178"/>
                  </a:lnTo>
                  <a:lnTo>
                    <a:pt x="253" y="191"/>
                  </a:lnTo>
                  <a:lnTo>
                    <a:pt x="253" y="284"/>
                  </a:lnTo>
                  <a:lnTo>
                    <a:pt x="245" y="304"/>
                  </a:lnTo>
                  <a:lnTo>
                    <a:pt x="274" y="344"/>
                  </a:lnTo>
                  <a:lnTo>
                    <a:pt x="307" y="389"/>
                  </a:lnTo>
                  <a:lnTo>
                    <a:pt x="327" y="437"/>
                  </a:lnTo>
                  <a:lnTo>
                    <a:pt x="360" y="496"/>
                  </a:lnTo>
                  <a:lnTo>
                    <a:pt x="401" y="568"/>
                  </a:lnTo>
                  <a:lnTo>
                    <a:pt x="401" y="601"/>
                  </a:lnTo>
                  <a:lnTo>
                    <a:pt x="266" y="581"/>
                  </a:lnTo>
                  <a:lnTo>
                    <a:pt x="260" y="509"/>
                  </a:lnTo>
                  <a:lnTo>
                    <a:pt x="199" y="424"/>
                  </a:lnTo>
                  <a:lnTo>
                    <a:pt x="126" y="331"/>
                  </a:lnTo>
                  <a:lnTo>
                    <a:pt x="73" y="119"/>
                  </a:lnTo>
                  <a:lnTo>
                    <a:pt x="38" y="112"/>
                  </a:lnTo>
                  <a:lnTo>
                    <a:pt x="32" y="79"/>
                  </a:lnTo>
                  <a:lnTo>
                    <a:pt x="26" y="65"/>
                  </a:lnTo>
                  <a:lnTo>
                    <a:pt x="59" y="59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89" name="Freeform 100"/>
            <p:cNvSpPr>
              <a:spLocks/>
            </p:cNvSpPr>
            <p:nvPr/>
          </p:nvSpPr>
          <p:spPr bwMode="auto">
            <a:xfrm>
              <a:off x="4903788" y="1690688"/>
              <a:ext cx="509587" cy="78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2" y="0"/>
                </a:cxn>
                <a:cxn ang="0">
                  <a:pos x="246" y="61"/>
                </a:cxn>
                <a:cxn ang="0">
                  <a:pos x="260" y="155"/>
                </a:cxn>
                <a:cxn ang="0">
                  <a:pos x="246" y="182"/>
                </a:cxn>
                <a:cxn ang="0">
                  <a:pos x="260" y="195"/>
                </a:cxn>
                <a:cxn ang="0">
                  <a:pos x="260" y="290"/>
                </a:cxn>
                <a:cxn ang="0">
                  <a:pos x="252" y="310"/>
                </a:cxn>
                <a:cxn ang="0">
                  <a:pos x="280" y="350"/>
                </a:cxn>
                <a:cxn ang="0">
                  <a:pos x="315" y="397"/>
                </a:cxn>
                <a:cxn ang="0">
                  <a:pos x="336" y="445"/>
                </a:cxn>
                <a:cxn ang="0">
                  <a:pos x="369" y="506"/>
                </a:cxn>
                <a:cxn ang="0">
                  <a:pos x="411" y="579"/>
                </a:cxn>
                <a:cxn ang="0">
                  <a:pos x="411" y="613"/>
                </a:cxn>
                <a:cxn ang="0">
                  <a:pos x="273" y="593"/>
                </a:cxn>
                <a:cxn ang="0">
                  <a:pos x="267" y="519"/>
                </a:cxn>
                <a:cxn ang="0">
                  <a:pos x="204" y="432"/>
                </a:cxn>
                <a:cxn ang="0">
                  <a:pos x="130" y="337"/>
                </a:cxn>
                <a:cxn ang="0">
                  <a:pos x="74" y="121"/>
                </a:cxn>
                <a:cxn ang="0">
                  <a:pos x="40" y="114"/>
                </a:cxn>
                <a:cxn ang="0">
                  <a:pos x="34" y="81"/>
                </a:cxn>
                <a:cxn ang="0">
                  <a:pos x="26" y="67"/>
                </a:cxn>
                <a:cxn ang="0">
                  <a:pos x="61" y="6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2" h="614">
                  <a:moveTo>
                    <a:pt x="0" y="0"/>
                  </a:moveTo>
                  <a:lnTo>
                    <a:pt x="252" y="0"/>
                  </a:lnTo>
                  <a:lnTo>
                    <a:pt x="246" y="61"/>
                  </a:lnTo>
                  <a:lnTo>
                    <a:pt x="260" y="155"/>
                  </a:lnTo>
                  <a:lnTo>
                    <a:pt x="246" y="182"/>
                  </a:lnTo>
                  <a:lnTo>
                    <a:pt x="260" y="195"/>
                  </a:lnTo>
                  <a:lnTo>
                    <a:pt x="260" y="290"/>
                  </a:lnTo>
                  <a:lnTo>
                    <a:pt x="252" y="310"/>
                  </a:lnTo>
                  <a:lnTo>
                    <a:pt x="280" y="350"/>
                  </a:lnTo>
                  <a:lnTo>
                    <a:pt x="315" y="397"/>
                  </a:lnTo>
                  <a:lnTo>
                    <a:pt x="336" y="445"/>
                  </a:lnTo>
                  <a:lnTo>
                    <a:pt x="369" y="506"/>
                  </a:lnTo>
                  <a:lnTo>
                    <a:pt x="411" y="579"/>
                  </a:lnTo>
                  <a:lnTo>
                    <a:pt x="411" y="613"/>
                  </a:lnTo>
                  <a:lnTo>
                    <a:pt x="273" y="593"/>
                  </a:lnTo>
                  <a:lnTo>
                    <a:pt x="267" y="519"/>
                  </a:lnTo>
                  <a:lnTo>
                    <a:pt x="204" y="432"/>
                  </a:lnTo>
                  <a:lnTo>
                    <a:pt x="130" y="337"/>
                  </a:lnTo>
                  <a:lnTo>
                    <a:pt x="74" y="121"/>
                  </a:lnTo>
                  <a:lnTo>
                    <a:pt x="40" y="114"/>
                  </a:lnTo>
                  <a:lnTo>
                    <a:pt x="34" y="81"/>
                  </a:lnTo>
                  <a:lnTo>
                    <a:pt x="26" y="67"/>
                  </a:lnTo>
                  <a:lnTo>
                    <a:pt x="61" y="6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90" name="Freeform 101"/>
            <p:cNvSpPr>
              <a:spLocks/>
            </p:cNvSpPr>
            <p:nvPr/>
          </p:nvSpPr>
          <p:spPr bwMode="auto">
            <a:xfrm>
              <a:off x="5080000" y="2443163"/>
              <a:ext cx="687388" cy="941387"/>
            </a:xfrm>
            <a:custGeom>
              <a:avLst/>
              <a:gdLst/>
              <a:ahLst/>
              <a:cxnLst>
                <a:cxn ang="0">
                  <a:pos x="264" y="19"/>
                </a:cxn>
                <a:cxn ang="0">
                  <a:pos x="136" y="0"/>
                </a:cxn>
                <a:cxn ang="0">
                  <a:pos x="0" y="0"/>
                </a:cxn>
                <a:cxn ang="0">
                  <a:pos x="46" y="60"/>
                </a:cxn>
                <a:cxn ang="0">
                  <a:pos x="102" y="120"/>
                </a:cxn>
                <a:cxn ang="0">
                  <a:pos x="148" y="160"/>
                </a:cxn>
                <a:cxn ang="0">
                  <a:pos x="210" y="193"/>
                </a:cxn>
                <a:cxn ang="0">
                  <a:pos x="243" y="240"/>
                </a:cxn>
                <a:cxn ang="0">
                  <a:pos x="298" y="273"/>
                </a:cxn>
                <a:cxn ang="0">
                  <a:pos x="298" y="339"/>
                </a:cxn>
                <a:cxn ang="0">
                  <a:pos x="271" y="427"/>
                </a:cxn>
                <a:cxn ang="0">
                  <a:pos x="298" y="439"/>
                </a:cxn>
                <a:cxn ang="0">
                  <a:pos x="366" y="540"/>
                </a:cxn>
                <a:cxn ang="0">
                  <a:pos x="439" y="620"/>
                </a:cxn>
                <a:cxn ang="0">
                  <a:pos x="453" y="667"/>
                </a:cxn>
                <a:cxn ang="0">
                  <a:pos x="495" y="706"/>
                </a:cxn>
                <a:cxn ang="0">
                  <a:pos x="502" y="740"/>
                </a:cxn>
                <a:cxn ang="0">
                  <a:pos x="528" y="733"/>
                </a:cxn>
                <a:cxn ang="0">
                  <a:pos x="555" y="667"/>
                </a:cxn>
                <a:cxn ang="0">
                  <a:pos x="534" y="607"/>
                </a:cxn>
                <a:cxn ang="0">
                  <a:pos x="508" y="554"/>
                </a:cxn>
                <a:cxn ang="0">
                  <a:pos x="487" y="540"/>
                </a:cxn>
                <a:cxn ang="0">
                  <a:pos x="474" y="579"/>
                </a:cxn>
                <a:cxn ang="0">
                  <a:pos x="460" y="579"/>
                </a:cxn>
                <a:cxn ang="0">
                  <a:pos x="426" y="480"/>
                </a:cxn>
                <a:cxn ang="0">
                  <a:pos x="414" y="407"/>
                </a:cxn>
                <a:cxn ang="0">
                  <a:pos x="393" y="320"/>
                </a:cxn>
                <a:cxn ang="0">
                  <a:pos x="372" y="280"/>
                </a:cxn>
                <a:cxn ang="0">
                  <a:pos x="372" y="206"/>
                </a:cxn>
                <a:cxn ang="0">
                  <a:pos x="352" y="173"/>
                </a:cxn>
                <a:cxn ang="0">
                  <a:pos x="337" y="185"/>
                </a:cxn>
                <a:cxn ang="0">
                  <a:pos x="352" y="206"/>
                </a:cxn>
                <a:cxn ang="0">
                  <a:pos x="324" y="220"/>
                </a:cxn>
                <a:cxn ang="0">
                  <a:pos x="319" y="132"/>
                </a:cxn>
                <a:cxn ang="0">
                  <a:pos x="256" y="19"/>
                </a:cxn>
                <a:cxn ang="0">
                  <a:pos x="264" y="19"/>
                </a:cxn>
              </a:cxnLst>
              <a:rect l="0" t="0" r="r" b="b"/>
              <a:pathLst>
                <a:path w="556" h="741">
                  <a:moveTo>
                    <a:pt x="264" y="19"/>
                  </a:moveTo>
                  <a:lnTo>
                    <a:pt x="136" y="0"/>
                  </a:lnTo>
                  <a:lnTo>
                    <a:pt x="0" y="0"/>
                  </a:lnTo>
                  <a:lnTo>
                    <a:pt x="46" y="60"/>
                  </a:lnTo>
                  <a:lnTo>
                    <a:pt x="102" y="120"/>
                  </a:lnTo>
                  <a:lnTo>
                    <a:pt x="148" y="160"/>
                  </a:lnTo>
                  <a:lnTo>
                    <a:pt x="210" y="193"/>
                  </a:lnTo>
                  <a:lnTo>
                    <a:pt x="243" y="240"/>
                  </a:lnTo>
                  <a:lnTo>
                    <a:pt x="298" y="273"/>
                  </a:lnTo>
                  <a:lnTo>
                    <a:pt x="298" y="339"/>
                  </a:lnTo>
                  <a:lnTo>
                    <a:pt x="271" y="427"/>
                  </a:lnTo>
                  <a:lnTo>
                    <a:pt x="298" y="439"/>
                  </a:lnTo>
                  <a:lnTo>
                    <a:pt x="366" y="540"/>
                  </a:lnTo>
                  <a:lnTo>
                    <a:pt x="439" y="620"/>
                  </a:lnTo>
                  <a:lnTo>
                    <a:pt x="453" y="667"/>
                  </a:lnTo>
                  <a:lnTo>
                    <a:pt x="495" y="706"/>
                  </a:lnTo>
                  <a:lnTo>
                    <a:pt x="502" y="740"/>
                  </a:lnTo>
                  <a:lnTo>
                    <a:pt x="528" y="733"/>
                  </a:lnTo>
                  <a:lnTo>
                    <a:pt x="555" y="667"/>
                  </a:lnTo>
                  <a:lnTo>
                    <a:pt x="534" y="607"/>
                  </a:lnTo>
                  <a:lnTo>
                    <a:pt x="508" y="554"/>
                  </a:lnTo>
                  <a:lnTo>
                    <a:pt x="487" y="540"/>
                  </a:lnTo>
                  <a:lnTo>
                    <a:pt x="474" y="579"/>
                  </a:lnTo>
                  <a:lnTo>
                    <a:pt x="460" y="579"/>
                  </a:lnTo>
                  <a:lnTo>
                    <a:pt x="426" y="480"/>
                  </a:lnTo>
                  <a:lnTo>
                    <a:pt x="414" y="407"/>
                  </a:lnTo>
                  <a:lnTo>
                    <a:pt x="393" y="320"/>
                  </a:lnTo>
                  <a:lnTo>
                    <a:pt x="372" y="280"/>
                  </a:lnTo>
                  <a:lnTo>
                    <a:pt x="372" y="206"/>
                  </a:lnTo>
                  <a:lnTo>
                    <a:pt x="352" y="173"/>
                  </a:lnTo>
                  <a:lnTo>
                    <a:pt x="337" y="185"/>
                  </a:lnTo>
                  <a:lnTo>
                    <a:pt x="352" y="206"/>
                  </a:lnTo>
                  <a:lnTo>
                    <a:pt x="324" y="220"/>
                  </a:lnTo>
                  <a:lnTo>
                    <a:pt x="319" y="132"/>
                  </a:lnTo>
                  <a:lnTo>
                    <a:pt x="256" y="19"/>
                  </a:lnTo>
                  <a:lnTo>
                    <a:pt x="264" y="19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91" name="Freeform 102"/>
            <p:cNvSpPr>
              <a:spLocks/>
            </p:cNvSpPr>
            <p:nvPr/>
          </p:nvSpPr>
          <p:spPr bwMode="auto">
            <a:xfrm>
              <a:off x="5080000" y="2443163"/>
              <a:ext cx="700088" cy="955675"/>
            </a:xfrm>
            <a:custGeom>
              <a:avLst/>
              <a:gdLst/>
              <a:ahLst/>
              <a:cxnLst>
                <a:cxn ang="0">
                  <a:pos x="269" y="19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48" y="60"/>
                </a:cxn>
                <a:cxn ang="0">
                  <a:pos x="104" y="122"/>
                </a:cxn>
                <a:cxn ang="0">
                  <a:pos x="152" y="162"/>
                </a:cxn>
                <a:cxn ang="0">
                  <a:pos x="214" y="197"/>
                </a:cxn>
                <a:cxn ang="0">
                  <a:pos x="248" y="244"/>
                </a:cxn>
                <a:cxn ang="0">
                  <a:pos x="304" y="277"/>
                </a:cxn>
                <a:cxn ang="0">
                  <a:pos x="304" y="345"/>
                </a:cxn>
                <a:cxn ang="0">
                  <a:pos x="277" y="433"/>
                </a:cxn>
                <a:cxn ang="0">
                  <a:pos x="304" y="447"/>
                </a:cxn>
                <a:cxn ang="0">
                  <a:pos x="373" y="548"/>
                </a:cxn>
                <a:cxn ang="0">
                  <a:pos x="449" y="630"/>
                </a:cxn>
                <a:cxn ang="0">
                  <a:pos x="462" y="677"/>
                </a:cxn>
                <a:cxn ang="0">
                  <a:pos x="505" y="718"/>
                </a:cxn>
                <a:cxn ang="0">
                  <a:pos x="512" y="752"/>
                </a:cxn>
                <a:cxn ang="0">
                  <a:pos x="539" y="745"/>
                </a:cxn>
                <a:cxn ang="0">
                  <a:pos x="567" y="677"/>
                </a:cxn>
                <a:cxn ang="0">
                  <a:pos x="545" y="617"/>
                </a:cxn>
                <a:cxn ang="0">
                  <a:pos x="518" y="562"/>
                </a:cxn>
                <a:cxn ang="0">
                  <a:pos x="497" y="548"/>
                </a:cxn>
                <a:cxn ang="0">
                  <a:pos x="484" y="589"/>
                </a:cxn>
                <a:cxn ang="0">
                  <a:pos x="470" y="589"/>
                </a:cxn>
                <a:cxn ang="0">
                  <a:pos x="435" y="488"/>
                </a:cxn>
                <a:cxn ang="0">
                  <a:pos x="422" y="413"/>
                </a:cxn>
                <a:cxn ang="0">
                  <a:pos x="401" y="325"/>
                </a:cxn>
                <a:cxn ang="0">
                  <a:pos x="380" y="285"/>
                </a:cxn>
                <a:cxn ang="0">
                  <a:pos x="380" y="210"/>
                </a:cxn>
                <a:cxn ang="0">
                  <a:pos x="360" y="175"/>
                </a:cxn>
                <a:cxn ang="0">
                  <a:pos x="345" y="189"/>
                </a:cxn>
                <a:cxn ang="0">
                  <a:pos x="360" y="210"/>
                </a:cxn>
                <a:cxn ang="0">
                  <a:pos x="331" y="224"/>
                </a:cxn>
                <a:cxn ang="0">
                  <a:pos x="325" y="134"/>
                </a:cxn>
                <a:cxn ang="0">
                  <a:pos x="262" y="19"/>
                </a:cxn>
                <a:cxn ang="0">
                  <a:pos x="269" y="19"/>
                </a:cxn>
              </a:cxnLst>
              <a:rect l="0" t="0" r="r" b="b"/>
              <a:pathLst>
                <a:path w="568" h="753">
                  <a:moveTo>
                    <a:pt x="269" y="19"/>
                  </a:moveTo>
                  <a:lnTo>
                    <a:pt x="138" y="0"/>
                  </a:lnTo>
                  <a:lnTo>
                    <a:pt x="0" y="0"/>
                  </a:lnTo>
                  <a:lnTo>
                    <a:pt x="48" y="60"/>
                  </a:lnTo>
                  <a:lnTo>
                    <a:pt x="104" y="122"/>
                  </a:lnTo>
                  <a:lnTo>
                    <a:pt x="152" y="162"/>
                  </a:lnTo>
                  <a:lnTo>
                    <a:pt x="214" y="197"/>
                  </a:lnTo>
                  <a:lnTo>
                    <a:pt x="248" y="244"/>
                  </a:lnTo>
                  <a:lnTo>
                    <a:pt x="304" y="277"/>
                  </a:lnTo>
                  <a:lnTo>
                    <a:pt x="304" y="345"/>
                  </a:lnTo>
                  <a:lnTo>
                    <a:pt x="277" y="433"/>
                  </a:lnTo>
                  <a:lnTo>
                    <a:pt x="304" y="447"/>
                  </a:lnTo>
                  <a:lnTo>
                    <a:pt x="373" y="548"/>
                  </a:lnTo>
                  <a:lnTo>
                    <a:pt x="449" y="630"/>
                  </a:lnTo>
                  <a:lnTo>
                    <a:pt x="462" y="677"/>
                  </a:lnTo>
                  <a:lnTo>
                    <a:pt x="505" y="718"/>
                  </a:lnTo>
                  <a:lnTo>
                    <a:pt x="512" y="752"/>
                  </a:lnTo>
                  <a:lnTo>
                    <a:pt x="539" y="745"/>
                  </a:lnTo>
                  <a:lnTo>
                    <a:pt x="567" y="677"/>
                  </a:lnTo>
                  <a:lnTo>
                    <a:pt x="545" y="617"/>
                  </a:lnTo>
                  <a:lnTo>
                    <a:pt x="518" y="562"/>
                  </a:lnTo>
                  <a:lnTo>
                    <a:pt x="497" y="548"/>
                  </a:lnTo>
                  <a:lnTo>
                    <a:pt x="484" y="589"/>
                  </a:lnTo>
                  <a:lnTo>
                    <a:pt x="470" y="589"/>
                  </a:lnTo>
                  <a:lnTo>
                    <a:pt x="435" y="488"/>
                  </a:lnTo>
                  <a:lnTo>
                    <a:pt x="422" y="413"/>
                  </a:lnTo>
                  <a:lnTo>
                    <a:pt x="401" y="325"/>
                  </a:lnTo>
                  <a:lnTo>
                    <a:pt x="380" y="285"/>
                  </a:lnTo>
                  <a:lnTo>
                    <a:pt x="380" y="210"/>
                  </a:lnTo>
                  <a:lnTo>
                    <a:pt x="360" y="175"/>
                  </a:lnTo>
                  <a:lnTo>
                    <a:pt x="345" y="189"/>
                  </a:lnTo>
                  <a:lnTo>
                    <a:pt x="360" y="210"/>
                  </a:lnTo>
                  <a:lnTo>
                    <a:pt x="331" y="224"/>
                  </a:lnTo>
                  <a:lnTo>
                    <a:pt x="325" y="134"/>
                  </a:lnTo>
                  <a:lnTo>
                    <a:pt x="262" y="19"/>
                  </a:lnTo>
                  <a:lnTo>
                    <a:pt x="269" y="19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92" name="Freeform 104"/>
            <p:cNvSpPr>
              <a:spLocks/>
            </p:cNvSpPr>
            <p:nvPr/>
          </p:nvSpPr>
          <p:spPr bwMode="auto">
            <a:xfrm>
              <a:off x="5203825" y="1690688"/>
              <a:ext cx="869950" cy="11382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34" y="128"/>
                </a:cxn>
                <a:cxn ang="0">
                  <a:pos x="240" y="135"/>
                </a:cxn>
                <a:cxn ang="0">
                  <a:pos x="407" y="229"/>
                </a:cxn>
                <a:cxn ang="0">
                  <a:pos x="655" y="229"/>
                </a:cxn>
                <a:cxn ang="0">
                  <a:pos x="682" y="305"/>
                </a:cxn>
                <a:cxn ang="0">
                  <a:pos x="690" y="338"/>
                </a:cxn>
                <a:cxn ang="0">
                  <a:pos x="696" y="406"/>
                </a:cxn>
                <a:cxn ang="0">
                  <a:pos x="675" y="439"/>
                </a:cxn>
                <a:cxn ang="0">
                  <a:pos x="704" y="474"/>
                </a:cxn>
                <a:cxn ang="0">
                  <a:pos x="669" y="486"/>
                </a:cxn>
                <a:cxn ang="0">
                  <a:pos x="655" y="540"/>
                </a:cxn>
                <a:cxn ang="0">
                  <a:pos x="669" y="568"/>
                </a:cxn>
                <a:cxn ang="0">
                  <a:pos x="655" y="622"/>
                </a:cxn>
                <a:cxn ang="0">
                  <a:pos x="613" y="622"/>
                </a:cxn>
                <a:cxn ang="0">
                  <a:pos x="607" y="642"/>
                </a:cxn>
                <a:cxn ang="0">
                  <a:pos x="621" y="669"/>
                </a:cxn>
                <a:cxn ang="0">
                  <a:pos x="627" y="669"/>
                </a:cxn>
                <a:cxn ang="0">
                  <a:pos x="627" y="717"/>
                </a:cxn>
                <a:cxn ang="0">
                  <a:pos x="634" y="737"/>
                </a:cxn>
                <a:cxn ang="0">
                  <a:pos x="640" y="770"/>
                </a:cxn>
                <a:cxn ang="0">
                  <a:pos x="648" y="784"/>
                </a:cxn>
                <a:cxn ang="0">
                  <a:pos x="627" y="825"/>
                </a:cxn>
                <a:cxn ang="0">
                  <a:pos x="607" y="832"/>
                </a:cxn>
                <a:cxn ang="0">
                  <a:pos x="573" y="871"/>
                </a:cxn>
                <a:cxn ang="0">
                  <a:pos x="552" y="871"/>
                </a:cxn>
                <a:cxn ang="0">
                  <a:pos x="544" y="879"/>
                </a:cxn>
                <a:cxn ang="0">
                  <a:pos x="538" y="893"/>
                </a:cxn>
                <a:cxn ang="0">
                  <a:pos x="509" y="838"/>
                </a:cxn>
                <a:cxn ang="0">
                  <a:pos x="469" y="811"/>
                </a:cxn>
                <a:cxn ang="0">
                  <a:pos x="455" y="770"/>
                </a:cxn>
                <a:cxn ang="0">
                  <a:pos x="434" y="757"/>
                </a:cxn>
                <a:cxn ang="0">
                  <a:pos x="407" y="717"/>
                </a:cxn>
                <a:cxn ang="0">
                  <a:pos x="407" y="682"/>
                </a:cxn>
                <a:cxn ang="0">
                  <a:pos x="400" y="655"/>
                </a:cxn>
                <a:cxn ang="0">
                  <a:pos x="392" y="649"/>
                </a:cxn>
                <a:cxn ang="0">
                  <a:pos x="373" y="669"/>
                </a:cxn>
                <a:cxn ang="0">
                  <a:pos x="330" y="614"/>
                </a:cxn>
                <a:cxn ang="0">
                  <a:pos x="309" y="575"/>
                </a:cxn>
                <a:cxn ang="0">
                  <a:pos x="290" y="568"/>
                </a:cxn>
                <a:cxn ang="0">
                  <a:pos x="255" y="494"/>
                </a:cxn>
                <a:cxn ang="0">
                  <a:pos x="255" y="460"/>
                </a:cxn>
                <a:cxn ang="0">
                  <a:pos x="221" y="398"/>
                </a:cxn>
                <a:cxn ang="0">
                  <a:pos x="213" y="338"/>
                </a:cxn>
                <a:cxn ang="0">
                  <a:pos x="192" y="291"/>
                </a:cxn>
                <a:cxn ang="0">
                  <a:pos x="179" y="229"/>
                </a:cxn>
                <a:cxn ang="0">
                  <a:pos x="117" y="163"/>
                </a:cxn>
                <a:cxn ang="0">
                  <a:pos x="82" y="155"/>
                </a:cxn>
                <a:cxn ang="0">
                  <a:pos x="55" y="142"/>
                </a:cxn>
                <a:cxn ang="0">
                  <a:pos x="0" y="89"/>
                </a:cxn>
                <a:cxn ang="0">
                  <a:pos x="0" y="54"/>
                </a:cxn>
                <a:cxn ang="0">
                  <a:pos x="13" y="0"/>
                </a:cxn>
                <a:cxn ang="0">
                  <a:pos x="6" y="0"/>
                </a:cxn>
              </a:cxnLst>
              <a:rect l="0" t="0" r="r" b="b"/>
              <a:pathLst>
                <a:path w="705" h="894">
                  <a:moveTo>
                    <a:pt x="6" y="0"/>
                  </a:moveTo>
                  <a:lnTo>
                    <a:pt x="13" y="0"/>
                  </a:lnTo>
                  <a:lnTo>
                    <a:pt x="234" y="128"/>
                  </a:lnTo>
                  <a:lnTo>
                    <a:pt x="240" y="135"/>
                  </a:lnTo>
                  <a:lnTo>
                    <a:pt x="407" y="229"/>
                  </a:lnTo>
                  <a:lnTo>
                    <a:pt x="655" y="229"/>
                  </a:lnTo>
                  <a:lnTo>
                    <a:pt x="682" y="305"/>
                  </a:lnTo>
                  <a:lnTo>
                    <a:pt x="690" y="338"/>
                  </a:lnTo>
                  <a:lnTo>
                    <a:pt x="696" y="406"/>
                  </a:lnTo>
                  <a:lnTo>
                    <a:pt x="675" y="439"/>
                  </a:lnTo>
                  <a:lnTo>
                    <a:pt x="704" y="474"/>
                  </a:lnTo>
                  <a:lnTo>
                    <a:pt x="669" y="486"/>
                  </a:lnTo>
                  <a:lnTo>
                    <a:pt x="655" y="540"/>
                  </a:lnTo>
                  <a:lnTo>
                    <a:pt x="669" y="568"/>
                  </a:lnTo>
                  <a:lnTo>
                    <a:pt x="655" y="622"/>
                  </a:lnTo>
                  <a:lnTo>
                    <a:pt x="613" y="622"/>
                  </a:lnTo>
                  <a:lnTo>
                    <a:pt x="607" y="642"/>
                  </a:lnTo>
                  <a:lnTo>
                    <a:pt x="621" y="669"/>
                  </a:lnTo>
                  <a:lnTo>
                    <a:pt x="627" y="669"/>
                  </a:lnTo>
                  <a:lnTo>
                    <a:pt x="627" y="717"/>
                  </a:lnTo>
                  <a:lnTo>
                    <a:pt x="634" y="737"/>
                  </a:lnTo>
                  <a:lnTo>
                    <a:pt x="640" y="770"/>
                  </a:lnTo>
                  <a:lnTo>
                    <a:pt x="648" y="784"/>
                  </a:lnTo>
                  <a:lnTo>
                    <a:pt x="627" y="825"/>
                  </a:lnTo>
                  <a:lnTo>
                    <a:pt x="607" y="832"/>
                  </a:lnTo>
                  <a:lnTo>
                    <a:pt x="573" y="871"/>
                  </a:lnTo>
                  <a:lnTo>
                    <a:pt x="552" y="871"/>
                  </a:lnTo>
                  <a:lnTo>
                    <a:pt x="544" y="879"/>
                  </a:lnTo>
                  <a:lnTo>
                    <a:pt x="538" y="893"/>
                  </a:lnTo>
                  <a:lnTo>
                    <a:pt x="509" y="838"/>
                  </a:lnTo>
                  <a:lnTo>
                    <a:pt x="469" y="811"/>
                  </a:lnTo>
                  <a:lnTo>
                    <a:pt x="455" y="770"/>
                  </a:lnTo>
                  <a:lnTo>
                    <a:pt x="434" y="757"/>
                  </a:lnTo>
                  <a:lnTo>
                    <a:pt x="407" y="717"/>
                  </a:lnTo>
                  <a:lnTo>
                    <a:pt x="407" y="682"/>
                  </a:lnTo>
                  <a:lnTo>
                    <a:pt x="400" y="655"/>
                  </a:lnTo>
                  <a:lnTo>
                    <a:pt x="392" y="649"/>
                  </a:lnTo>
                  <a:lnTo>
                    <a:pt x="373" y="669"/>
                  </a:lnTo>
                  <a:lnTo>
                    <a:pt x="330" y="614"/>
                  </a:lnTo>
                  <a:lnTo>
                    <a:pt x="309" y="575"/>
                  </a:lnTo>
                  <a:lnTo>
                    <a:pt x="290" y="568"/>
                  </a:lnTo>
                  <a:lnTo>
                    <a:pt x="255" y="494"/>
                  </a:lnTo>
                  <a:lnTo>
                    <a:pt x="255" y="460"/>
                  </a:lnTo>
                  <a:lnTo>
                    <a:pt x="221" y="398"/>
                  </a:lnTo>
                  <a:lnTo>
                    <a:pt x="213" y="338"/>
                  </a:lnTo>
                  <a:lnTo>
                    <a:pt x="192" y="291"/>
                  </a:lnTo>
                  <a:lnTo>
                    <a:pt x="179" y="229"/>
                  </a:lnTo>
                  <a:lnTo>
                    <a:pt x="117" y="163"/>
                  </a:lnTo>
                  <a:lnTo>
                    <a:pt x="82" y="155"/>
                  </a:lnTo>
                  <a:lnTo>
                    <a:pt x="55" y="142"/>
                  </a:lnTo>
                  <a:lnTo>
                    <a:pt x="0" y="89"/>
                  </a:lnTo>
                  <a:lnTo>
                    <a:pt x="0" y="54"/>
                  </a:lnTo>
                  <a:lnTo>
                    <a:pt x="13" y="0"/>
                  </a:lnTo>
                  <a:lnTo>
                    <a:pt x="6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93" name="Freeform 105"/>
            <p:cNvSpPr>
              <a:spLocks/>
            </p:cNvSpPr>
            <p:nvPr/>
          </p:nvSpPr>
          <p:spPr bwMode="auto">
            <a:xfrm>
              <a:off x="5954713" y="1895475"/>
              <a:ext cx="782637" cy="1017588"/>
            </a:xfrm>
            <a:custGeom>
              <a:avLst/>
              <a:gdLst/>
              <a:ahLst/>
              <a:cxnLst>
                <a:cxn ang="0">
                  <a:pos x="100" y="78"/>
                </a:cxn>
                <a:cxn ang="0">
                  <a:pos x="176" y="0"/>
                </a:cxn>
                <a:cxn ang="0">
                  <a:pos x="245" y="27"/>
                </a:cxn>
                <a:cxn ang="0">
                  <a:pos x="284" y="33"/>
                </a:cxn>
                <a:cxn ang="0">
                  <a:pos x="340" y="78"/>
                </a:cxn>
                <a:cxn ang="0">
                  <a:pos x="456" y="187"/>
                </a:cxn>
                <a:cxn ang="0">
                  <a:pos x="495" y="246"/>
                </a:cxn>
                <a:cxn ang="0">
                  <a:pos x="495" y="320"/>
                </a:cxn>
                <a:cxn ang="0">
                  <a:pos x="524" y="339"/>
                </a:cxn>
                <a:cxn ang="0">
                  <a:pos x="572" y="393"/>
                </a:cxn>
                <a:cxn ang="0">
                  <a:pos x="626" y="407"/>
                </a:cxn>
                <a:cxn ang="0">
                  <a:pos x="619" y="460"/>
                </a:cxn>
                <a:cxn ang="0">
                  <a:pos x="578" y="513"/>
                </a:cxn>
                <a:cxn ang="0">
                  <a:pos x="551" y="573"/>
                </a:cxn>
                <a:cxn ang="0">
                  <a:pos x="559" y="620"/>
                </a:cxn>
                <a:cxn ang="0">
                  <a:pos x="584" y="674"/>
                </a:cxn>
                <a:cxn ang="0">
                  <a:pos x="538" y="680"/>
                </a:cxn>
                <a:cxn ang="0">
                  <a:pos x="482" y="700"/>
                </a:cxn>
                <a:cxn ang="0">
                  <a:pos x="443" y="700"/>
                </a:cxn>
                <a:cxn ang="0">
                  <a:pos x="400" y="707"/>
                </a:cxn>
                <a:cxn ang="0">
                  <a:pos x="348" y="680"/>
                </a:cxn>
                <a:cxn ang="0">
                  <a:pos x="292" y="694"/>
                </a:cxn>
                <a:cxn ang="0">
                  <a:pos x="259" y="760"/>
                </a:cxn>
                <a:cxn ang="0">
                  <a:pos x="232" y="800"/>
                </a:cxn>
                <a:cxn ang="0">
                  <a:pos x="168" y="800"/>
                </a:cxn>
                <a:cxn ang="0">
                  <a:pos x="108" y="707"/>
                </a:cxn>
                <a:cxn ang="0">
                  <a:pos x="94" y="626"/>
                </a:cxn>
                <a:cxn ang="0">
                  <a:pos x="60" y="606"/>
                </a:cxn>
                <a:cxn ang="0">
                  <a:pos x="27" y="553"/>
                </a:cxn>
                <a:cxn ang="0">
                  <a:pos x="19" y="499"/>
                </a:cxn>
                <a:cxn ang="0">
                  <a:pos x="0" y="460"/>
                </a:cxn>
                <a:cxn ang="0">
                  <a:pos x="60" y="421"/>
                </a:cxn>
                <a:cxn ang="0">
                  <a:pos x="60" y="393"/>
                </a:cxn>
                <a:cxn ang="0">
                  <a:pos x="60" y="333"/>
                </a:cxn>
                <a:cxn ang="0">
                  <a:pos x="87" y="294"/>
                </a:cxn>
                <a:cxn ang="0">
                  <a:pos x="66" y="259"/>
                </a:cxn>
                <a:cxn ang="0">
                  <a:pos x="87" y="240"/>
                </a:cxn>
                <a:cxn ang="0">
                  <a:pos x="87" y="187"/>
                </a:cxn>
                <a:cxn ang="0">
                  <a:pos x="81" y="153"/>
                </a:cxn>
                <a:cxn ang="0">
                  <a:pos x="66" y="99"/>
                </a:cxn>
                <a:cxn ang="0">
                  <a:pos x="52" y="66"/>
                </a:cxn>
              </a:cxnLst>
              <a:rect l="0" t="0" r="r" b="b"/>
              <a:pathLst>
                <a:path w="634" h="801">
                  <a:moveTo>
                    <a:pt x="48" y="66"/>
                  </a:moveTo>
                  <a:lnTo>
                    <a:pt x="100" y="78"/>
                  </a:lnTo>
                  <a:lnTo>
                    <a:pt x="108" y="72"/>
                  </a:lnTo>
                  <a:lnTo>
                    <a:pt x="176" y="0"/>
                  </a:lnTo>
                  <a:lnTo>
                    <a:pt x="197" y="19"/>
                  </a:lnTo>
                  <a:lnTo>
                    <a:pt x="245" y="27"/>
                  </a:lnTo>
                  <a:lnTo>
                    <a:pt x="284" y="40"/>
                  </a:lnTo>
                  <a:lnTo>
                    <a:pt x="284" y="33"/>
                  </a:lnTo>
                  <a:lnTo>
                    <a:pt x="319" y="46"/>
                  </a:lnTo>
                  <a:lnTo>
                    <a:pt x="340" y="78"/>
                  </a:lnTo>
                  <a:lnTo>
                    <a:pt x="394" y="140"/>
                  </a:lnTo>
                  <a:lnTo>
                    <a:pt x="456" y="187"/>
                  </a:lnTo>
                  <a:lnTo>
                    <a:pt x="470" y="218"/>
                  </a:lnTo>
                  <a:lnTo>
                    <a:pt x="495" y="246"/>
                  </a:lnTo>
                  <a:lnTo>
                    <a:pt x="495" y="294"/>
                  </a:lnTo>
                  <a:lnTo>
                    <a:pt x="495" y="320"/>
                  </a:lnTo>
                  <a:lnTo>
                    <a:pt x="524" y="345"/>
                  </a:lnTo>
                  <a:lnTo>
                    <a:pt x="524" y="339"/>
                  </a:lnTo>
                  <a:lnTo>
                    <a:pt x="559" y="366"/>
                  </a:lnTo>
                  <a:lnTo>
                    <a:pt x="572" y="393"/>
                  </a:lnTo>
                  <a:lnTo>
                    <a:pt x="605" y="400"/>
                  </a:lnTo>
                  <a:lnTo>
                    <a:pt x="626" y="407"/>
                  </a:lnTo>
                  <a:lnTo>
                    <a:pt x="633" y="440"/>
                  </a:lnTo>
                  <a:lnTo>
                    <a:pt x="619" y="460"/>
                  </a:lnTo>
                  <a:lnTo>
                    <a:pt x="605" y="486"/>
                  </a:lnTo>
                  <a:lnTo>
                    <a:pt x="578" y="513"/>
                  </a:lnTo>
                  <a:lnTo>
                    <a:pt x="572" y="520"/>
                  </a:lnTo>
                  <a:lnTo>
                    <a:pt x="551" y="573"/>
                  </a:lnTo>
                  <a:lnTo>
                    <a:pt x="551" y="600"/>
                  </a:lnTo>
                  <a:lnTo>
                    <a:pt x="559" y="620"/>
                  </a:lnTo>
                  <a:lnTo>
                    <a:pt x="565" y="653"/>
                  </a:lnTo>
                  <a:lnTo>
                    <a:pt x="584" y="674"/>
                  </a:lnTo>
                  <a:lnTo>
                    <a:pt x="578" y="700"/>
                  </a:lnTo>
                  <a:lnTo>
                    <a:pt x="538" y="680"/>
                  </a:lnTo>
                  <a:lnTo>
                    <a:pt x="503" y="680"/>
                  </a:lnTo>
                  <a:lnTo>
                    <a:pt x="482" y="700"/>
                  </a:lnTo>
                  <a:lnTo>
                    <a:pt x="456" y="713"/>
                  </a:lnTo>
                  <a:lnTo>
                    <a:pt x="443" y="700"/>
                  </a:lnTo>
                  <a:lnTo>
                    <a:pt x="429" y="700"/>
                  </a:lnTo>
                  <a:lnTo>
                    <a:pt x="400" y="707"/>
                  </a:lnTo>
                  <a:lnTo>
                    <a:pt x="373" y="700"/>
                  </a:lnTo>
                  <a:lnTo>
                    <a:pt x="348" y="680"/>
                  </a:lnTo>
                  <a:lnTo>
                    <a:pt x="305" y="674"/>
                  </a:lnTo>
                  <a:lnTo>
                    <a:pt x="292" y="694"/>
                  </a:lnTo>
                  <a:lnTo>
                    <a:pt x="259" y="713"/>
                  </a:lnTo>
                  <a:lnTo>
                    <a:pt x="259" y="760"/>
                  </a:lnTo>
                  <a:lnTo>
                    <a:pt x="232" y="780"/>
                  </a:lnTo>
                  <a:lnTo>
                    <a:pt x="232" y="800"/>
                  </a:lnTo>
                  <a:lnTo>
                    <a:pt x="189" y="800"/>
                  </a:lnTo>
                  <a:lnTo>
                    <a:pt x="168" y="800"/>
                  </a:lnTo>
                  <a:lnTo>
                    <a:pt x="168" y="753"/>
                  </a:lnTo>
                  <a:lnTo>
                    <a:pt x="108" y="707"/>
                  </a:lnTo>
                  <a:lnTo>
                    <a:pt x="100" y="653"/>
                  </a:lnTo>
                  <a:lnTo>
                    <a:pt x="94" y="626"/>
                  </a:lnTo>
                  <a:lnTo>
                    <a:pt x="73" y="612"/>
                  </a:lnTo>
                  <a:lnTo>
                    <a:pt x="60" y="606"/>
                  </a:lnTo>
                  <a:lnTo>
                    <a:pt x="40" y="626"/>
                  </a:lnTo>
                  <a:lnTo>
                    <a:pt x="27" y="553"/>
                  </a:lnTo>
                  <a:lnTo>
                    <a:pt x="27" y="526"/>
                  </a:lnTo>
                  <a:lnTo>
                    <a:pt x="19" y="499"/>
                  </a:lnTo>
                  <a:lnTo>
                    <a:pt x="0" y="486"/>
                  </a:lnTo>
                  <a:lnTo>
                    <a:pt x="0" y="460"/>
                  </a:lnTo>
                  <a:lnTo>
                    <a:pt x="40" y="460"/>
                  </a:lnTo>
                  <a:lnTo>
                    <a:pt x="60" y="421"/>
                  </a:lnTo>
                  <a:lnTo>
                    <a:pt x="60" y="413"/>
                  </a:lnTo>
                  <a:lnTo>
                    <a:pt x="60" y="393"/>
                  </a:lnTo>
                  <a:lnTo>
                    <a:pt x="52" y="380"/>
                  </a:lnTo>
                  <a:lnTo>
                    <a:pt x="60" y="333"/>
                  </a:lnTo>
                  <a:lnTo>
                    <a:pt x="87" y="307"/>
                  </a:lnTo>
                  <a:lnTo>
                    <a:pt x="87" y="294"/>
                  </a:lnTo>
                  <a:lnTo>
                    <a:pt x="73" y="280"/>
                  </a:lnTo>
                  <a:lnTo>
                    <a:pt x="66" y="259"/>
                  </a:lnTo>
                  <a:lnTo>
                    <a:pt x="73" y="246"/>
                  </a:lnTo>
                  <a:lnTo>
                    <a:pt x="87" y="240"/>
                  </a:lnTo>
                  <a:lnTo>
                    <a:pt x="87" y="200"/>
                  </a:lnTo>
                  <a:lnTo>
                    <a:pt x="87" y="187"/>
                  </a:lnTo>
                  <a:lnTo>
                    <a:pt x="87" y="167"/>
                  </a:lnTo>
                  <a:lnTo>
                    <a:pt x="81" y="153"/>
                  </a:lnTo>
                  <a:lnTo>
                    <a:pt x="73" y="132"/>
                  </a:lnTo>
                  <a:lnTo>
                    <a:pt x="66" y="99"/>
                  </a:lnTo>
                  <a:lnTo>
                    <a:pt x="60" y="86"/>
                  </a:lnTo>
                  <a:lnTo>
                    <a:pt x="52" y="66"/>
                  </a:lnTo>
                  <a:lnTo>
                    <a:pt x="48" y="66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94" name="Freeform 106"/>
            <p:cNvSpPr>
              <a:spLocks/>
            </p:cNvSpPr>
            <p:nvPr/>
          </p:nvSpPr>
          <p:spPr bwMode="auto">
            <a:xfrm>
              <a:off x="5954713" y="1895475"/>
              <a:ext cx="788987" cy="1031875"/>
            </a:xfrm>
            <a:custGeom>
              <a:avLst/>
              <a:gdLst/>
              <a:ahLst/>
              <a:cxnLst>
                <a:cxn ang="0">
                  <a:pos x="101" y="80"/>
                </a:cxn>
                <a:cxn ang="0">
                  <a:pos x="178" y="0"/>
                </a:cxn>
                <a:cxn ang="0">
                  <a:pos x="247" y="27"/>
                </a:cxn>
                <a:cxn ang="0">
                  <a:pos x="287" y="33"/>
                </a:cxn>
                <a:cxn ang="0">
                  <a:pos x="342" y="80"/>
                </a:cxn>
                <a:cxn ang="0">
                  <a:pos x="459" y="189"/>
                </a:cxn>
                <a:cxn ang="0">
                  <a:pos x="500" y="249"/>
                </a:cxn>
                <a:cxn ang="0">
                  <a:pos x="500" y="323"/>
                </a:cxn>
                <a:cxn ang="0">
                  <a:pos x="528" y="344"/>
                </a:cxn>
                <a:cxn ang="0">
                  <a:pos x="576" y="399"/>
                </a:cxn>
                <a:cxn ang="0">
                  <a:pos x="632" y="413"/>
                </a:cxn>
                <a:cxn ang="0">
                  <a:pos x="624" y="466"/>
                </a:cxn>
                <a:cxn ang="0">
                  <a:pos x="582" y="520"/>
                </a:cxn>
                <a:cxn ang="0">
                  <a:pos x="555" y="581"/>
                </a:cxn>
                <a:cxn ang="0">
                  <a:pos x="563" y="629"/>
                </a:cxn>
                <a:cxn ang="0">
                  <a:pos x="590" y="683"/>
                </a:cxn>
                <a:cxn ang="0">
                  <a:pos x="542" y="689"/>
                </a:cxn>
                <a:cxn ang="0">
                  <a:pos x="486" y="709"/>
                </a:cxn>
                <a:cxn ang="0">
                  <a:pos x="446" y="709"/>
                </a:cxn>
                <a:cxn ang="0">
                  <a:pos x="404" y="717"/>
                </a:cxn>
                <a:cxn ang="0">
                  <a:pos x="350" y="689"/>
                </a:cxn>
                <a:cxn ang="0">
                  <a:pos x="295" y="703"/>
                </a:cxn>
                <a:cxn ang="0">
                  <a:pos x="260" y="771"/>
                </a:cxn>
                <a:cxn ang="0">
                  <a:pos x="233" y="811"/>
                </a:cxn>
                <a:cxn ang="0">
                  <a:pos x="170" y="811"/>
                </a:cxn>
                <a:cxn ang="0">
                  <a:pos x="109" y="717"/>
                </a:cxn>
                <a:cxn ang="0">
                  <a:pos x="95" y="635"/>
                </a:cxn>
                <a:cxn ang="0">
                  <a:pos x="61" y="615"/>
                </a:cxn>
                <a:cxn ang="0">
                  <a:pos x="26" y="561"/>
                </a:cxn>
                <a:cxn ang="0">
                  <a:pos x="19" y="506"/>
                </a:cxn>
                <a:cxn ang="0">
                  <a:pos x="0" y="466"/>
                </a:cxn>
                <a:cxn ang="0">
                  <a:pos x="61" y="426"/>
                </a:cxn>
                <a:cxn ang="0">
                  <a:pos x="61" y="399"/>
                </a:cxn>
                <a:cxn ang="0">
                  <a:pos x="61" y="337"/>
                </a:cxn>
                <a:cxn ang="0">
                  <a:pos x="88" y="298"/>
                </a:cxn>
                <a:cxn ang="0">
                  <a:pos x="67" y="263"/>
                </a:cxn>
                <a:cxn ang="0">
                  <a:pos x="88" y="243"/>
                </a:cxn>
                <a:cxn ang="0">
                  <a:pos x="88" y="189"/>
                </a:cxn>
                <a:cxn ang="0">
                  <a:pos x="82" y="155"/>
                </a:cxn>
                <a:cxn ang="0">
                  <a:pos x="67" y="101"/>
                </a:cxn>
                <a:cxn ang="0">
                  <a:pos x="53" y="66"/>
                </a:cxn>
              </a:cxnLst>
              <a:rect l="0" t="0" r="r" b="b"/>
              <a:pathLst>
                <a:path w="639" h="812">
                  <a:moveTo>
                    <a:pt x="47" y="66"/>
                  </a:moveTo>
                  <a:lnTo>
                    <a:pt x="101" y="80"/>
                  </a:lnTo>
                  <a:lnTo>
                    <a:pt x="109" y="74"/>
                  </a:lnTo>
                  <a:lnTo>
                    <a:pt x="178" y="0"/>
                  </a:lnTo>
                  <a:lnTo>
                    <a:pt x="199" y="19"/>
                  </a:lnTo>
                  <a:lnTo>
                    <a:pt x="247" y="27"/>
                  </a:lnTo>
                  <a:lnTo>
                    <a:pt x="287" y="40"/>
                  </a:lnTo>
                  <a:lnTo>
                    <a:pt x="287" y="33"/>
                  </a:lnTo>
                  <a:lnTo>
                    <a:pt x="321" y="46"/>
                  </a:lnTo>
                  <a:lnTo>
                    <a:pt x="342" y="80"/>
                  </a:lnTo>
                  <a:lnTo>
                    <a:pt x="398" y="142"/>
                  </a:lnTo>
                  <a:lnTo>
                    <a:pt x="459" y="189"/>
                  </a:lnTo>
                  <a:lnTo>
                    <a:pt x="473" y="222"/>
                  </a:lnTo>
                  <a:lnTo>
                    <a:pt x="500" y="249"/>
                  </a:lnTo>
                  <a:lnTo>
                    <a:pt x="500" y="298"/>
                  </a:lnTo>
                  <a:lnTo>
                    <a:pt x="500" y="323"/>
                  </a:lnTo>
                  <a:lnTo>
                    <a:pt x="528" y="351"/>
                  </a:lnTo>
                  <a:lnTo>
                    <a:pt x="528" y="344"/>
                  </a:lnTo>
                  <a:lnTo>
                    <a:pt x="563" y="372"/>
                  </a:lnTo>
                  <a:lnTo>
                    <a:pt x="576" y="399"/>
                  </a:lnTo>
                  <a:lnTo>
                    <a:pt x="611" y="405"/>
                  </a:lnTo>
                  <a:lnTo>
                    <a:pt x="632" y="413"/>
                  </a:lnTo>
                  <a:lnTo>
                    <a:pt x="638" y="446"/>
                  </a:lnTo>
                  <a:lnTo>
                    <a:pt x="624" y="466"/>
                  </a:lnTo>
                  <a:lnTo>
                    <a:pt x="611" y="493"/>
                  </a:lnTo>
                  <a:lnTo>
                    <a:pt x="582" y="520"/>
                  </a:lnTo>
                  <a:lnTo>
                    <a:pt x="576" y="528"/>
                  </a:lnTo>
                  <a:lnTo>
                    <a:pt x="555" y="581"/>
                  </a:lnTo>
                  <a:lnTo>
                    <a:pt x="555" y="608"/>
                  </a:lnTo>
                  <a:lnTo>
                    <a:pt x="563" y="629"/>
                  </a:lnTo>
                  <a:lnTo>
                    <a:pt x="569" y="662"/>
                  </a:lnTo>
                  <a:lnTo>
                    <a:pt x="590" y="683"/>
                  </a:lnTo>
                  <a:lnTo>
                    <a:pt x="582" y="709"/>
                  </a:lnTo>
                  <a:lnTo>
                    <a:pt x="542" y="689"/>
                  </a:lnTo>
                  <a:lnTo>
                    <a:pt x="507" y="689"/>
                  </a:lnTo>
                  <a:lnTo>
                    <a:pt x="486" y="709"/>
                  </a:lnTo>
                  <a:lnTo>
                    <a:pt x="459" y="723"/>
                  </a:lnTo>
                  <a:lnTo>
                    <a:pt x="446" y="709"/>
                  </a:lnTo>
                  <a:lnTo>
                    <a:pt x="432" y="709"/>
                  </a:lnTo>
                  <a:lnTo>
                    <a:pt x="404" y="717"/>
                  </a:lnTo>
                  <a:lnTo>
                    <a:pt x="377" y="709"/>
                  </a:lnTo>
                  <a:lnTo>
                    <a:pt x="350" y="689"/>
                  </a:lnTo>
                  <a:lnTo>
                    <a:pt x="308" y="683"/>
                  </a:lnTo>
                  <a:lnTo>
                    <a:pt x="295" y="703"/>
                  </a:lnTo>
                  <a:lnTo>
                    <a:pt x="260" y="723"/>
                  </a:lnTo>
                  <a:lnTo>
                    <a:pt x="260" y="771"/>
                  </a:lnTo>
                  <a:lnTo>
                    <a:pt x="233" y="791"/>
                  </a:lnTo>
                  <a:lnTo>
                    <a:pt x="233" y="811"/>
                  </a:lnTo>
                  <a:lnTo>
                    <a:pt x="191" y="811"/>
                  </a:lnTo>
                  <a:lnTo>
                    <a:pt x="170" y="811"/>
                  </a:lnTo>
                  <a:lnTo>
                    <a:pt x="170" y="764"/>
                  </a:lnTo>
                  <a:lnTo>
                    <a:pt x="109" y="717"/>
                  </a:lnTo>
                  <a:lnTo>
                    <a:pt x="101" y="662"/>
                  </a:lnTo>
                  <a:lnTo>
                    <a:pt x="95" y="635"/>
                  </a:lnTo>
                  <a:lnTo>
                    <a:pt x="74" y="621"/>
                  </a:lnTo>
                  <a:lnTo>
                    <a:pt x="61" y="615"/>
                  </a:lnTo>
                  <a:lnTo>
                    <a:pt x="40" y="635"/>
                  </a:lnTo>
                  <a:lnTo>
                    <a:pt x="26" y="561"/>
                  </a:lnTo>
                  <a:lnTo>
                    <a:pt x="26" y="534"/>
                  </a:lnTo>
                  <a:lnTo>
                    <a:pt x="19" y="506"/>
                  </a:lnTo>
                  <a:lnTo>
                    <a:pt x="0" y="493"/>
                  </a:lnTo>
                  <a:lnTo>
                    <a:pt x="0" y="466"/>
                  </a:lnTo>
                  <a:lnTo>
                    <a:pt x="40" y="466"/>
                  </a:lnTo>
                  <a:lnTo>
                    <a:pt x="61" y="426"/>
                  </a:lnTo>
                  <a:lnTo>
                    <a:pt x="61" y="419"/>
                  </a:lnTo>
                  <a:lnTo>
                    <a:pt x="61" y="399"/>
                  </a:lnTo>
                  <a:lnTo>
                    <a:pt x="53" y="385"/>
                  </a:lnTo>
                  <a:lnTo>
                    <a:pt x="61" y="337"/>
                  </a:lnTo>
                  <a:lnTo>
                    <a:pt x="88" y="311"/>
                  </a:lnTo>
                  <a:lnTo>
                    <a:pt x="88" y="298"/>
                  </a:lnTo>
                  <a:lnTo>
                    <a:pt x="74" y="284"/>
                  </a:lnTo>
                  <a:lnTo>
                    <a:pt x="67" y="263"/>
                  </a:lnTo>
                  <a:lnTo>
                    <a:pt x="74" y="249"/>
                  </a:lnTo>
                  <a:lnTo>
                    <a:pt x="88" y="243"/>
                  </a:lnTo>
                  <a:lnTo>
                    <a:pt x="88" y="202"/>
                  </a:lnTo>
                  <a:lnTo>
                    <a:pt x="88" y="189"/>
                  </a:lnTo>
                  <a:lnTo>
                    <a:pt x="88" y="169"/>
                  </a:lnTo>
                  <a:lnTo>
                    <a:pt x="82" y="155"/>
                  </a:lnTo>
                  <a:lnTo>
                    <a:pt x="74" y="134"/>
                  </a:lnTo>
                  <a:lnTo>
                    <a:pt x="67" y="101"/>
                  </a:lnTo>
                  <a:lnTo>
                    <a:pt x="61" y="87"/>
                  </a:lnTo>
                  <a:lnTo>
                    <a:pt x="53" y="66"/>
                  </a:lnTo>
                  <a:lnTo>
                    <a:pt x="47" y="66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95" name="Freeform 107"/>
            <p:cNvSpPr>
              <a:spLocks/>
            </p:cNvSpPr>
            <p:nvPr/>
          </p:nvSpPr>
          <p:spPr bwMode="auto">
            <a:xfrm>
              <a:off x="5829300" y="2684463"/>
              <a:ext cx="523875" cy="803275"/>
            </a:xfrm>
            <a:custGeom>
              <a:avLst/>
              <a:gdLst/>
              <a:ahLst/>
              <a:cxnLst>
                <a:cxn ang="0">
                  <a:pos x="13" y="106"/>
                </a:cxn>
                <a:cxn ang="0">
                  <a:pos x="0" y="133"/>
                </a:cxn>
                <a:cxn ang="0">
                  <a:pos x="0" y="172"/>
                </a:cxn>
                <a:cxn ang="0">
                  <a:pos x="26" y="172"/>
                </a:cxn>
                <a:cxn ang="0">
                  <a:pos x="46" y="184"/>
                </a:cxn>
                <a:cxn ang="0">
                  <a:pos x="73" y="219"/>
                </a:cxn>
                <a:cxn ang="0">
                  <a:pos x="86" y="198"/>
                </a:cxn>
                <a:cxn ang="0">
                  <a:pos x="113" y="238"/>
                </a:cxn>
                <a:cxn ang="0">
                  <a:pos x="119" y="277"/>
                </a:cxn>
                <a:cxn ang="0">
                  <a:pos x="148" y="304"/>
                </a:cxn>
                <a:cxn ang="0">
                  <a:pos x="175" y="345"/>
                </a:cxn>
                <a:cxn ang="0">
                  <a:pos x="187" y="324"/>
                </a:cxn>
                <a:cxn ang="0">
                  <a:pos x="194" y="370"/>
                </a:cxn>
                <a:cxn ang="0">
                  <a:pos x="221" y="390"/>
                </a:cxn>
                <a:cxn ang="0">
                  <a:pos x="247" y="444"/>
                </a:cxn>
                <a:cxn ang="0">
                  <a:pos x="296" y="489"/>
                </a:cxn>
                <a:cxn ang="0">
                  <a:pos x="302" y="529"/>
                </a:cxn>
                <a:cxn ang="0">
                  <a:pos x="322" y="523"/>
                </a:cxn>
                <a:cxn ang="0">
                  <a:pos x="349" y="576"/>
                </a:cxn>
                <a:cxn ang="0">
                  <a:pos x="362" y="601"/>
                </a:cxn>
                <a:cxn ang="0">
                  <a:pos x="377" y="629"/>
                </a:cxn>
                <a:cxn ang="0">
                  <a:pos x="403" y="615"/>
                </a:cxn>
                <a:cxn ang="0">
                  <a:pos x="416" y="556"/>
                </a:cxn>
                <a:cxn ang="0">
                  <a:pos x="403" y="489"/>
                </a:cxn>
                <a:cxn ang="0">
                  <a:pos x="389" y="450"/>
                </a:cxn>
                <a:cxn ang="0">
                  <a:pos x="389" y="411"/>
                </a:cxn>
                <a:cxn ang="0">
                  <a:pos x="362" y="370"/>
                </a:cxn>
                <a:cxn ang="0">
                  <a:pos x="310" y="310"/>
                </a:cxn>
                <a:cxn ang="0">
                  <a:pos x="289" y="291"/>
                </a:cxn>
                <a:cxn ang="0">
                  <a:pos x="281" y="264"/>
                </a:cxn>
                <a:cxn ang="0">
                  <a:pos x="268" y="184"/>
                </a:cxn>
                <a:cxn ang="0">
                  <a:pos x="208" y="93"/>
                </a:cxn>
                <a:cxn ang="0">
                  <a:pos x="194" y="34"/>
                </a:cxn>
                <a:cxn ang="0">
                  <a:pos x="167" y="0"/>
                </a:cxn>
                <a:cxn ang="0">
                  <a:pos x="133" y="13"/>
                </a:cxn>
                <a:cxn ang="0">
                  <a:pos x="101" y="48"/>
                </a:cxn>
                <a:cxn ang="0">
                  <a:pos x="52" y="85"/>
                </a:cxn>
                <a:cxn ang="0">
                  <a:pos x="26" y="106"/>
                </a:cxn>
              </a:cxnLst>
              <a:rect l="0" t="0" r="r" b="b"/>
              <a:pathLst>
                <a:path w="425" h="630">
                  <a:moveTo>
                    <a:pt x="34" y="106"/>
                  </a:moveTo>
                  <a:lnTo>
                    <a:pt x="13" y="106"/>
                  </a:lnTo>
                  <a:lnTo>
                    <a:pt x="13" y="126"/>
                  </a:lnTo>
                  <a:lnTo>
                    <a:pt x="0" y="133"/>
                  </a:lnTo>
                  <a:lnTo>
                    <a:pt x="0" y="153"/>
                  </a:lnTo>
                  <a:lnTo>
                    <a:pt x="0" y="172"/>
                  </a:lnTo>
                  <a:lnTo>
                    <a:pt x="20" y="178"/>
                  </a:lnTo>
                  <a:lnTo>
                    <a:pt x="26" y="172"/>
                  </a:lnTo>
                  <a:lnTo>
                    <a:pt x="38" y="172"/>
                  </a:lnTo>
                  <a:lnTo>
                    <a:pt x="46" y="184"/>
                  </a:lnTo>
                  <a:lnTo>
                    <a:pt x="52" y="198"/>
                  </a:lnTo>
                  <a:lnTo>
                    <a:pt x="73" y="219"/>
                  </a:lnTo>
                  <a:lnTo>
                    <a:pt x="80" y="205"/>
                  </a:lnTo>
                  <a:lnTo>
                    <a:pt x="86" y="198"/>
                  </a:lnTo>
                  <a:lnTo>
                    <a:pt x="94" y="225"/>
                  </a:lnTo>
                  <a:lnTo>
                    <a:pt x="113" y="238"/>
                  </a:lnTo>
                  <a:lnTo>
                    <a:pt x="101" y="246"/>
                  </a:lnTo>
                  <a:lnTo>
                    <a:pt x="119" y="277"/>
                  </a:lnTo>
                  <a:lnTo>
                    <a:pt x="133" y="291"/>
                  </a:lnTo>
                  <a:lnTo>
                    <a:pt x="148" y="304"/>
                  </a:lnTo>
                  <a:lnTo>
                    <a:pt x="148" y="324"/>
                  </a:lnTo>
                  <a:lnTo>
                    <a:pt x="175" y="345"/>
                  </a:lnTo>
                  <a:lnTo>
                    <a:pt x="181" y="345"/>
                  </a:lnTo>
                  <a:lnTo>
                    <a:pt x="187" y="324"/>
                  </a:lnTo>
                  <a:lnTo>
                    <a:pt x="194" y="351"/>
                  </a:lnTo>
                  <a:lnTo>
                    <a:pt x="194" y="370"/>
                  </a:lnTo>
                  <a:lnTo>
                    <a:pt x="215" y="384"/>
                  </a:lnTo>
                  <a:lnTo>
                    <a:pt x="221" y="390"/>
                  </a:lnTo>
                  <a:lnTo>
                    <a:pt x="235" y="424"/>
                  </a:lnTo>
                  <a:lnTo>
                    <a:pt x="247" y="444"/>
                  </a:lnTo>
                  <a:lnTo>
                    <a:pt x="254" y="471"/>
                  </a:lnTo>
                  <a:lnTo>
                    <a:pt x="296" y="489"/>
                  </a:lnTo>
                  <a:lnTo>
                    <a:pt x="296" y="516"/>
                  </a:lnTo>
                  <a:lnTo>
                    <a:pt x="302" y="529"/>
                  </a:lnTo>
                  <a:lnTo>
                    <a:pt x="310" y="543"/>
                  </a:lnTo>
                  <a:lnTo>
                    <a:pt x="322" y="523"/>
                  </a:lnTo>
                  <a:lnTo>
                    <a:pt x="329" y="549"/>
                  </a:lnTo>
                  <a:lnTo>
                    <a:pt x="349" y="576"/>
                  </a:lnTo>
                  <a:lnTo>
                    <a:pt x="377" y="588"/>
                  </a:lnTo>
                  <a:lnTo>
                    <a:pt x="362" y="601"/>
                  </a:lnTo>
                  <a:lnTo>
                    <a:pt x="383" y="615"/>
                  </a:lnTo>
                  <a:lnTo>
                    <a:pt x="377" y="629"/>
                  </a:lnTo>
                  <a:lnTo>
                    <a:pt x="389" y="622"/>
                  </a:lnTo>
                  <a:lnTo>
                    <a:pt x="403" y="615"/>
                  </a:lnTo>
                  <a:lnTo>
                    <a:pt x="410" y="576"/>
                  </a:lnTo>
                  <a:lnTo>
                    <a:pt x="416" y="556"/>
                  </a:lnTo>
                  <a:lnTo>
                    <a:pt x="424" y="510"/>
                  </a:lnTo>
                  <a:lnTo>
                    <a:pt x="403" y="489"/>
                  </a:lnTo>
                  <a:lnTo>
                    <a:pt x="389" y="463"/>
                  </a:lnTo>
                  <a:lnTo>
                    <a:pt x="389" y="450"/>
                  </a:lnTo>
                  <a:lnTo>
                    <a:pt x="383" y="424"/>
                  </a:lnTo>
                  <a:lnTo>
                    <a:pt x="389" y="411"/>
                  </a:lnTo>
                  <a:lnTo>
                    <a:pt x="389" y="397"/>
                  </a:lnTo>
                  <a:lnTo>
                    <a:pt x="362" y="370"/>
                  </a:lnTo>
                  <a:lnTo>
                    <a:pt x="316" y="337"/>
                  </a:lnTo>
                  <a:lnTo>
                    <a:pt x="310" y="310"/>
                  </a:lnTo>
                  <a:lnTo>
                    <a:pt x="296" y="298"/>
                  </a:lnTo>
                  <a:lnTo>
                    <a:pt x="289" y="291"/>
                  </a:lnTo>
                  <a:lnTo>
                    <a:pt x="289" y="277"/>
                  </a:lnTo>
                  <a:lnTo>
                    <a:pt x="281" y="264"/>
                  </a:lnTo>
                  <a:lnTo>
                    <a:pt x="275" y="252"/>
                  </a:lnTo>
                  <a:lnTo>
                    <a:pt x="268" y="184"/>
                  </a:lnTo>
                  <a:lnTo>
                    <a:pt x="268" y="147"/>
                  </a:lnTo>
                  <a:lnTo>
                    <a:pt x="208" y="93"/>
                  </a:lnTo>
                  <a:lnTo>
                    <a:pt x="200" y="52"/>
                  </a:lnTo>
                  <a:lnTo>
                    <a:pt x="194" y="34"/>
                  </a:lnTo>
                  <a:lnTo>
                    <a:pt x="181" y="7"/>
                  </a:lnTo>
                  <a:lnTo>
                    <a:pt x="167" y="0"/>
                  </a:lnTo>
                  <a:lnTo>
                    <a:pt x="154" y="7"/>
                  </a:lnTo>
                  <a:lnTo>
                    <a:pt x="133" y="13"/>
                  </a:lnTo>
                  <a:lnTo>
                    <a:pt x="119" y="40"/>
                  </a:lnTo>
                  <a:lnTo>
                    <a:pt x="101" y="48"/>
                  </a:lnTo>
                  <a:lnTo>
                    <a:pt x="67" y="85"/>
                  </a:lnTo>
                  <a:lnTo>
                    <a:pt x="52" y="85"/>
                  </a:lnTo>
                  <a:lnTo>
                    <a:pt x="34" y="106"/>
                  </a:lnTo>
                  <a:lnTo>
                    <a:pt x="26" y="106"/>
                  </a:lnTo>
                  <a:lnTo>
                    <a:pt x="34" y="106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96" name="Freeform 108"/>
            <p:cNvSpPr>
              <a:spLocks/>
            </p:cNvSpPr>
            <p:nvPr/>
          </p:nvSpPr>
          <p:spPr bwMode="auto">
            <a:xfrm>
              <a:off x="5829300" y="2684463"/>
              <a:ext cx="541338" cy="814387"/>
            </a:xfrm>
            <a:custGeom>
              <a:avLst/>
              <a:gdLst/>
              <a:ahLst/>
              <a:cxnLst>
                <a:cxn ang="0">
                  <a:pos x="13" y="108"/>
                </a:cxn>
                <a:cxn ang="0">
                  <a:pos x="0" y="135"/>
                </a:cxn>
                <a:cxn ang="0">
                  <a:pos x="0" y="175"/>
                </a:cxn>
                <a:cxn ang="0">
                  <a:pos x="27" y="175"/>
                </a:cxn>
                <a:cxn ang="0">
                  <a:pos x="48" y="187"/>
                </a:cxn>
                <a:cxn ang="0">
                  <a:pos x="75" y="222"/>
                </a:cxn>
                <a:cxn ang="0">
                  <a:pos x="89" y="201"/>
                </a:cxn>
                <a:cxn ang="0">
                  <a:pos x="117" y="241"/>
                </a:cxn>
                <a:cxn ang="0">
                  <a:pos x="123" y="282"/>
                </a:cxn>
                <a:cxn ang="0">
                  <a:pos x="152" y="309"/>
                </a:cxn>
                <a:cxn ang="0">
                  <a:pos x="179" y="349"/>
                </a:cxn>
                <a:cxn ang="0">
                  <a:pos x="193" y="328"/>
                </a:cxn>
                <a:cxn ang="0">
                  <a:pos x="201" y="376"/>
                </a:cxn>
                <a:cxn ang="0">
                  <a:pos x="228" y="396"/>
                </a:cxn>
                <a:cxn ang="0">
                  <a:pos x="255" y="450"/>
                </a:cxn>
                <a:cxn ang="0">
                  <a:pos x="305" y="496"/>
                </a:cxn>
                <a:cxn ang="0">
                  <a:pos x="311" y="537"/>
                </a:cxn>
                <a:cxn ang="0">
                  <a:pos x="332" y="531"/>
                </a:cxn>
                <a:cxn ang="0">
                  <a:pos x="359" y="583"/>
                </a:cxn>
                <a:cxn ang="0">
                  <a:pos x="373" y="610"/>
                </a:cxn>
                <a:cxn ang="0">
                  <a:pos x="388" y="638"/>
                </a:cxn>
                <a:cxn ang="0">
                  <a:pos x="415" y="624"/>
                </a:cxn>
                <a:cxn ang="0">
                  <a:pos x="429" y="564"/>
                </a:cxn>
                <a:cxn ang="0">
                  <a:pos x="415" y="496"/>
                </a:cxn>
                <a:cxn ang="0">
                  <a:pos x="402" y="456"/>
                </a:cxn>
                <a:cxn ang="0">
                  <a:pos x="402" y="417"/>
                </a:cxn>
                <a:cxn ang="0">
                  <a:pos x="373" y="376"/>
                </a:cxn>
                <a:cxn ang="0">
                  <a:pos x="319" y="315"/>
                </a:cxn>
                <a:cxn ang="0">
                  <a:pos x="297" y="295"/>
                </a:cxn>
                <a:cxn ang="0">
                  <a:pos x="290" y="268"/>
                </a:cxn>
                <a:cxn ang="0">
                  <a:pos x="276" y="187"/>
                </a:cxn>
                <a:cxn ang="0">
                  <a:pos x="214" y="94"/>
                </a:cxn>
                <a:cxn ang="0">
                  <a:pos x="201" y="34"/>
                </a:cxn>
                <a:cxn ang="0">
                  <a:pos x="172" y="0"/>
                </a:cxn>
                <a:cxn ang="0">
                  <a:pos x="137" y="13"/>
                </a:cxn>
                <a:cxn ang="0">
                  <a:pos x="104" y="48"/>
                </a:cxn>
                <a:cxn ang="0">
                  <a:pos x="54" y="87"/>
                </a:cxn>
                <a:cxn ang="0">
                  <a:pos x="27" y="108"/>
                </a:cxn>
              </a:cxnLst>
              <a:rect l="0" t="0" r="r" b="b"/>
              <a:pathLst>
                <a:path w="438" h="639">
                  <a:moveTo>
                    <a:pt x="34" y="108"/>
                  </a:moveTo>
                  <a:lnTo>
                    <a:pt x="13" y="108"/>
                  </a:lnTo>
                  <a:lnTo>
                    <a:pt x="13" y="127"/>
                  </a:lnTo>
                  <a:lnTo>
                    <a:pt x="0" y="135"/>
                  </a:lnTo>
                  <a:lnTo>
                    <a:pt x="0" y="154"/>
                  </a:lnTo>
                  <a:lnTo>
                    <a:pt x="0" y="175"/>
                  </a:lnTo>
                  <a:lnTo>
                    <a:pt x="21" y="181"/>
                  </a:lnTo>
                  <a:lnTo>
                    <a:pt x="27" y="175"/>
                  </a:lnTo>
                  <a:lnTo>
                    <a:pt x="40" y="175"/>
                  </a:lnTo>
                  <a:lnTo>
                    <a:pt x="48" y="187"/>
                  </a:lnTo>
                  <a:lnTo>
                    <a:pt x="54" y="201"/>
                  </a:lnTo>
                  <a:lnTo>
                    <a:pt x="75" y="222"/>
                  </a:lnTo>
                  <a:lnTo>
                    <a:pt x="83" y="208"/>
                  </a:lnTo>
                  <a:lnTo>
                    <a:pt x="89" y="201"/>
                  </a:lnTo>
                  <a:lnTo>
                    <a:pt x="96" y="228"/>
                  </a:lnTo>
                  <a:lnTo>
                    <a:pt x="117" y="241"/>
                  </a:lnTo>
                  <a:lnTo>
                    <a:pt x="104" y="249"/>
                  </a:lnTo>
                  <a:lnTo>
                    <a:pt x="123" y="282"/>
                  </a:lnTo>
                  <a:lnTo>
                    <a:pt x="137" y="295"/>
                  </a:lnTo>
                  <a:lnTo>
                    <a:pt x="152" y="309"/>
                  </a:lnTo>
                  <a:lnTo>
                    <a:pt x="152" y="328"/>
                  </a:lnTo>
                  <a:lnTo>
                    <a:pt x="179" y="349"/>
                  </a:lnTo>
                  <a:lnTo>
                    <a:pt x="187" y="349"/>
                  </a:lnTo>
                  <a:lnTo>
                    <a:pt x="193" y="328"/>
                  </a:lnTo>
                  <a:lnTo>
                    <a:pt x="201" y="355"/>
                  </a:lnTo>
                  <a:lnTo>
                    <a:pt x="201" y="376"/>
                  </a:lnTo>
                  <a:lnTo>
                    <a:pt x="222" y="390"/>
                  </a:lnTo>
                  <a:lnTo>
                    <a:pt x="228" y="396"/>
                  </a:lnTo>
                  <a:lnTo>
                    <a:pt x="241" y="430"/>
                  </a:lnTo>
                  <a:lnTo>
                    <a:pt x="255" y="450"/>
                  </a:lnTo>
                  <a:lnTo>
                    <a:pt x="263" y="477"/>
                  </a:lnTo>
                  <a:lnTo>
                    <a:pt x="305" y="496"/>
                  </a:lnTo>
                  <a:lnTo>
                    <a:pt x="305" y="523"/>
                  </a:lnTo>
                  <a:lnTo>
                    <a:pt x="311" y="537"/>
                  </a:lnTo>
                  <a:lnTo>
                    <a:pt x="319" y="550"/>
                  </a:lnTo>
                  <a:lnTo>
                    <a:pt x="332" y="531"/>
                  </a:lnTo>
                  <a:lnTo>
                    <a:pt x="340" y="556"/>
                  </a:lnTo>
                  <a:lnTo>
                    <a:pt x="359" y="583"/>
                  </a:lnTo>
                  <a:lnTo>
                    <a:pt x="388" y="597"/>
                  </a:lnTo>
                  <a:lnTo>
                    <a:pt x="373" y="610"/>
                  </a:lnTo>
                  <a:lnTo>
                    <a:pt x="394" y="624"/>
                  </a:lnTo>
                  <a:lnTo>
                    <a:pt x="388" y="638"/>
                  </a:lnTo>
                  <a:lnTo>
                    <a:pt x="402" y="631"/>
                  </a:lnTo>
                  <a:lnTo>
                    <a:pt x="415" y="624"/>
                  </a:lnTo>
                  <a:lnTo>
                    <a:pt x="423" y="583"/>
                  </a:lnTo>
                  <a:lnTo>
                    <a:pt x="429" y="564"/>
                  </a:lnTo>
                  <a:lnTo>
                    <a:pt x="437" y="517"/>
                  </a:lnTo>
                  <a:lnTo>
                    <a:pt x="415" y="496"/>
                  </a:lnTo>
                  <a:lnTo>
                    <a:pt x="402" y="469"/>
                  </a:lnTo>
                  <a:lnTo>
                    <a:pt x="402" y="456"/>
                  </a:lnTo>
                  <a:lnTo>
                    <a:pt x="394" y="430"/>
                  </a:lnTo>
                  <a:lnTo>
                    <a:pt x="402" y="417"/>
                  </a:lnTo>
                  <a:lnTo>
                    <a:pt x="402" y="403"/>
                  </a:lnTo>
                  <a:lnTo>
                    <a:pt x="373" y="376"/>
                  </a:lnTo>
                  <a:lnTo>
                    <a:pt x="325" y="342"/>
                  </a:lnTo>
                  <a:lnTo>
                    <a:pt x="319" y="315"/>
                  </a:lnTo>
                  <a:lnTo>
                    <a:pt x="305" y="303"/>
                  </a:lnTo>
                  <a:lnTo>
                    <a:pt x="297" y="295"/>
                  </a:lnTo>
                  <a:lnTo>
                    <a:pt x="297" y="282"/>
                  </a:lnTo>
                  <a:lnTo>
                    <a:pt x="290" y="268"/>
                  </a:lnTo>
                  <a:lnTo>
                    <a:pt x="284" y="255"/>
                  </a:lnTo>
                  <a:lnTo>
                    <a:pt x="276" y="187"/>
                  </a:lnTo>
                  <a:lnTo>
                    <a:pt x="276" y="148"/>
                  </a:lnTo>
                  <a:lnTo>
                    <a:pt x="214" y="94"/>
                  </a:lnTo>
                  <a:lnTo>
                    <a:pt x="207" y="54"/>
                  </a:lnTo>
                  <a:lnTo>
                    <a:pt x="201" y="34"/>
                  </a:lnTo>
                  <a:lnTo>
                    <a:pt x="187" y="7"/>
                  </a:lnTo>
                  <a:lnTo>
                    <a:pt x="172" y="0"/>
                  </a:lnTo>
                  <a:lnTo>
                    <a:pt x="158" y="7"/>
                  </a:lnTo>
                  <a:lnTo>
                    <a:pt x="137" y="13"/>
                  </a:lnTo>
                  <a:lnTo>
                    <a:pt x="123" y="40"/>
                  </a:lnTo>
                  <a:lnTo>
                    <a:pt x="104" y="48"/>
                  </a:lnTo>
                  <a:lnTo>
                    <a:pt x="69" y="87"/>
                  </a:lnTo>
                  <a:lnTo>
                    <a:pt x="54" y="87"/>
                  </a:lnTo>
                  <a:lnTo>
                    <a:pt x="34" y="108"/>
                  </a:lnTo>
                  <a:lnTo>
                    <a:pt x="27" y="108"/>
                  </a:lnTo>
                  <a:lnTo>
                    <a:pt x="34" y="10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97" name="Freeform 109"/>
            <p:cNvSpPr>
              <a:spLocks/>
            </p:cNvSpPr>
            <p:nvPr/>
          </p:nvSpPr>
          <p:spPr bwMode="auto">
            <a:xfrm>
              <a:off x="6646863" y="2282825"/>
              <a:ext cx="555625" cy="882650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34" y="93"/>
                </a:cxn>
                <a:cxn ang="0">
                  <a:pos x="121" y="66"/>
                </a:cxn>
                <a:cxn ang="0">
                  <a:pos x="155" y="40"/>
                </a:cxn>
                <a:cxn ang="0">
                  <a:pos x="168" y="7"/>
                </a:cxn>
                <a:cxn ang="0">
                  <a:pos x="182" y="13"/>
                </a:cxn>
                <a:cxn ang="0">
                  <a:pos x="207" y="7"/>
                </a:cxn>
                <a:cxn ang="0">
                  <a:pos x="242" y="7"/>
                </a:cxn>
                <a:cxn ang="0">
                  <a:pos x="269" y="13"/>
                </a:cxn>
                <a:cxn ang="0">
                  <a:pos x="309" y="46"/>
                </a:cxn>
                <a:cxn ang="0">
                  <a:pos x="330" y="54"/>
                </a:cxn>
                <a:cxn ang="0">
                  <a:pos x="336" y="72"/>
                </a:cxn>
                <a:cxn ang="0">
                  <a:pos x="355" y="99"/>
                </a:cxn>
                <a:cxn ang="0">
                  <a:pos x="384" y="140"/>
                </a:cxn>
                <a:cxn ang="0">
                  <a:pos x="411" y="198"/>
                </a:cxn>
                <a:cxn ang="0">
                  <a:pos x="450" y="252"/>
                </a:cxn>
                <a:cxn ang="0">
                  <a:pos x="436" y="292"/>
                </a:cxn>
                <a:cxn ang="0">
                  <a:pos x="411" y="292"/>
                </a:cxn>
                <a:cxn ang="0">
                  <a:pos x="376" y="319"/>
                </a:cxn>
                <a:cxn ang="0">
                  <a:pos x="349" y="365"/>
                </a:cxn>
                <a:cxn ang="0">
                  <a:pos x="376" y="385"/>
                </a:cxn>
                <a:cxn ang="0">
                  <a:pos x="355" y="410"/>
                </a:cxn>
                <a:cxn ang="0">
                  <a:pos x="330" y="418"/>
                </a:cxn>
                <a:cxn ang="0">
                  <a:pos x="322" y="445"/>
                </a:cxn>
                <a:cxn ang="0">
                  <a:pos x="330" y="505"/>
                </a:cxn>
                <a:cxn ang="0">
                  <a:pos x="342" y="531"/>
                </a:cxn>
                <a:cxn ang="0">
                  <a:pos x="349" y="572"/>
                </a:cxn>
                <a:cxn ang="0">
                  <a:pos x="363" y="578"/>
                </a:cxn>
                <a:cxn ang="0">
                  <a:pos x="384" y="605"/>
                </a:cxn>
                <a:cxn ang="0">
                  <a:pos x="336" y="624"/>
                </a:cxn>
                <a:cxn ang="0">
                  <a:pos x="330" y="671"/>
                </a:cxn>
                <a:cxn ang="0">
                  <a:pos x="296" y="677"/>
                </a:cxn>
                <a:cxn ang="0">
                  <a:pos x="255" y="663"/>
                </a:cxn>
                <a:cxn ang="0">
                  <a:pos x="236" y="624"/>
                </a:cxn>
                <a:cxn ang="0">
                  <a:pos x="174" y="591"/>
                </a:cxn>
                <a:cxn ang="0">
                  <a:pos x="134" y="618"/>
                </a:cxn>
                <a:cxn ang="0">
                  <a:pos x="101" y="632"/>
                </a:cxn>
                <a:cxn ang="0">
                  <a:pos x="80" y="636"/>
                </a:cxn>
                <a:cxn ang="0">
                  <a:pos x="53" y="636"/>
                </a:cxn>
                <a:cxn ang="0">
                  <a:pos x="40" y="558"/>
                </a:cxn>
                <a:cxn ang="0">
                  <a:pos x="46" y="498"/>
                </a:cxn>
                <a:cxn ang="0">
                  <a:pos x="53" y="451"/>
                </a:cxn>
                <a:cxn ang="0">
                  <a:pos x="34" y="398"/>
                </a:cxn>
                <a:cxn ang="0">
                  <a:pos x="26" y="398"/>
                </a:cxn>
                <a:cxn ang="0">
                  <a:pos x="26" y="365"/>
                </a:cxn>
                <a:cxn ang="0">
                  <a:pos x="13" y="332"/>
                </a:cxn>
                <a:cxn ang="0">
                  <a:pos x="0" y="280"/>
                </a:cxn>
                <a:cxn ang="0">
                  <a:pos x="13" y="225"/>
                </a:cxn>
                <a:cxn ang="0">
                  <a:pos x="80" y="146"/>
                </a:cxn>
                <a:cxn ang="0">
                  <a:pos x="74" y="99"/>
                </a:cxn>
              </a:cxnLst>
              <a:rect l="0" t="0" r="r" b="b"/>
              <a:pathLst>
                <a:path w="451" h="692">
                  <a:moveTo>
                    <a:pt x="74" y="106"/>
                  </a:moveTo>
                  <a:lnTo>
                    <a:pt x="113" y="112"/>
                  </a:lnTo>
                  <a:lnTo>
                    <a:pt x="134" y="99"/>
                  </a:lnTo>
                  <a:lnTo>
                    <a:pt x="134" y="93"/>
                  </a:lnTo>
                  <a:lnTo>
                    <a:pt x="127" y="79"/>
                  </a:lnTo>
                  <a:lnTo>
                    <a:pt x="121" y="66"/>
                  </a:lnTo>
                  <a:lnTo>
                    <a:pt x="134" y="54"/>
                  </a:lnTo>
                  <a:lnTo>
                    <a:pt x="155" y="40"/>
                  </a:lnTo>
                  <a:lnTo>
                    <a:pt x="155" y="13"/>
                  </a:lnTo>
                  <a:lnTo>
                    <a:pt x="168" y="7"/>
                  </a:lnTo>
                  <a:lnTo>
                    <a:pt x="182" y="7"/>
                  </a:lnTo>
                  <a:lnTo>
                    <a:pt x="182" y="13"/>
                  </a:lnTo>
                  <a:lnTo>
                    <a:pt x="207" y="13"/>
                  </a:lnTo>
                  <a:lnTo>
                    <a:pt x="207" y="7"/>
                  </a:lnTo>
                  <a:lnTo>
                    <a:pt x="228" y="0"/>
                  </a:lnTo>
                  <a:lnTo>
                    <a:pt x="242" y="7"/>
                  </a:lnTo>
                  <a:lnTo>
                    <a:pt x="249" y="13"/>
                  </a:lnTo>
                  <a:lnTo>
                    <a:pt x="269" y="13"/>
                  </a:lnTo>
                  <a:lnTo>
                    <a:pt x="288" y="27"/>
                  </a:lnTo>
                  <a:lnTo>
                    <a:pt x="309" y="46"/>
                  </a:lnTo>
                  <a:lnTo>
                    <a:pt x="316" y="54"/>
                  </a:lnTo>
                  <a:lnTo>
                    <a:pt x="330" y="54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9" y="93"/>
                  </a:lnTo>
                  <a:lnTo>
                    <a:pt x="355" y="99"/>
                  </a:lnTo>
                  <a:lnTo>
                    <a:pt x="369" y="106"/>
                  </a:lnTo>
                  <a:lnTo>
                    <a:pt x="384" y="140"/>
                  </a:lnTo>
                  <a:lnTo>
                    <a:pt x="384" y="179"/>
                  </a:lnTo>
                  <a:lnTo>
                    <a:pt x="411" y="198"/>
                  </a:lnTo>
                  <a:lnTo>
                    <a:pt x="417" y="206"/>
                  </a:lnTo>
                  <a:lnTo>
                    <a:pt x="450" y="252"/>
                  </a:lnTo>
                  <a:lnTo>
                    <a:pt x="450" y="286"/>
                  </a:lnTo>
                  <a:lnTo>
                    <a:pt x="436" y="292"/>
                  </a:lnTo>
                  <a:lnTo>
                    <a:pt x="430" y="286"/>
                  </a:lnTo>
                  <a:lnTo>
                    <a:pt x="411" y="292"/>
                  </a:lnTo>
                  <a:lnTo>
                    <a:pt x="397" y="319"/>
                  </a:lnTo>
                  <a:lnTo>
                    <a:pt x="376" y="319"/>
                  </a:lnTo>
                  <a:lnTo>
                    <a:pt x="349" y="338"/>
                  </a:lnTo>
                  <a:lnTo>
                    <a:pt x="349" y="365"/>
                  </a:lnTo>
                  <a:lnTo>
                    <a:pt x="363" y="373"/>
                  </a:lnTo>
                  <a:lnTo>
                    <a:pt x="376" y="385"/>
                  </a:lnTo>
                  <a:lnTo>
                    <a:pt x="369" y="398"/>
                  </a:lnTo>
                  <a:lnTo>
                    <a:pt x="355" y="410"/>
                  </a:lnTo>
                  <a:lnTo>
                    <a:pt x="355" y="418"/>
                  </a:lnTo>
                  <a:lnTo>
                    <a:pt x="330" y="418"/>
                  </a:lnTo>
                  <a:lnTo>
                    <a:pt x="316" y="438"/>
                  </a:lnTo>
                  <a:lnTo>
                    <a:pt x="322" y="445"/>
                  </a:lnTo>
                  <a:lnTo>
                    <a:pt x="322" y="498"/>
                  </a:lnTo>
                  <a:lnTo>
                    <a:pt x="330" y="505"/>
                  </a:lnTo>
                  <a:lnTo>
                    <a:pt x="336" y="517"/>
                  </a:lnTo>
                  <a:lnTo>
                    <a:pt x="342" y="531"/>
                  </a:lnTo>
                  <a:lnTo>
                    <a:pt x="342" y="550"/>
                  </a:lnTo>
                  <a:lnTo>
                    <a:pt x="349" y="572"/>
                  </a:lnTo>
                  <a:lnTo>
                    <a:pt x="363" y="572"/>
                  </a:lnTo>
                  <a:lnTo>
                    <a:pt x="363" y="578"/>
                  </a:lnTo>
                  <a:lnTo>
                    <a:pt x="376" y="599"/>
                  </a:lnTo>
                  <a:lnTo>
                    <a:pt x="384" y="605"/>
                  </a:lnTo>
                  <a:lnTo>
                    <a:pt x="349" y="605"/>
                  </a:lnTo>
                  <a:lnTo>
                    <a:pt x="336" y="624"/>
                  </a:lnTo>
                  <a:lnTo>
                    <a:pt x="336" y="650"/>
                  </a:lnTo>
                  <a:lnTo>
                    <a:pt x="330" y="671"/>
                  </a:lnTo>
                  <a:lnTo>
                    <a:pt x="322" y="691"/>
                  </a:lnTo>
                  <a:lnTo>
                    <a:pt x="296" y="677"/>
                  </a:lnTo>
                  <a:lnTo>
                    <a:pt x="282" y="663"/>
                  </a:lnTo>
                  <a:lnTo>
                    <a:pt x="255" y="663"/>
                  </a:lnTo>
                  <a:lnTo>
                    <a:pt x="242" y="644"/>
                  </a:lnTo>
                  <a:lnTo>
                    <a:pt x="236" y="624"/>
                  </a:lnTo>
                  <a:lnTo>
                    <a:pt x="194" y="605"/>
                  </a:lnTo>
                  <a:lnTo>
                    <a:pt x="174" y="591"/>
                  </a:lnTo>
                  <a:lnTo>
                    <a:pt x="148" y="605"/>
                  </a:lnTo>
                  <a:lnTo>
                    <a:pt x="134" y="618"/>
                  </a:lnTo>
                  <a:lnTo>
                    <a:pt x="113" y="618"/>
                  </a:lnTo>
                  <a:lnTo>
                    <a:pt x="101" y="632"/>
                  </a:lnTo>
                  <a:lnTo>
                    <a:pt x="74" y="624"/>
                  </a:lnTo>
                  <a:lnTo>
                    <a:pt x="80" y="636"/>
                  </a:lnTo>
                  <a:lnTo>
                    <a:pt x="74" y="636"/>
                  </a:lnTo>
                  <a:lnTo>
                    <a:pt x="53" y="636"/>
                  </a:lnTo>
                  <a:lnTo>
                    <a:pt x="46" y="605"/>
                  </a:lnTo>
                  <a:lnTo>
                    <a:pt x="40" y="558"/>
                  </a:lnTo>
                  <a:lnTo>
                    <a:pt x="46" y="550"/>
                  </a:lnTo>
                  <a:lnTo>
                    <a:pt x="46" y="498"/>
                  </a:lnTo>
                  <a:lnTo>
                    <a:pt x="53" y="498"/>
                  </a:lnTo>
                  <a:lnTo>
                    <a:pt x="53" y="451"/>
                  </a:lnTo>
                  <a:lnTo>
                    <a:pt x="46" y="418"/>
                  </a:lnTo>
                  <a:lnTo>
                    <a:pt x="34" y="398"/>
                  </a:lnTo>
                  <a:lnTo>
                    <a:pt x="40" y="404"/>
                  </a:lnTo>
                  <a:lnTo>
                    <a:pt x="26" y="398"/>
                  </a:lnTo>
                  <a:lnTo>
                    <a:pt x="34" y="379"/>
                  </a:lnTo>
                  <a:lnTo>
                    <a:pt x="26" y="365"/>
                  </a:lnTo>
                  <a:lnTo>
                    <a:pt x="13" y="352"/>
                  </a:lnTo>
                  <a:lnTo>
                    <a:pt x="13" y="332"/>
                  </a:lnTo>
                  <a:lnTo>
                    <a:pt x="0" y="298"/>
                  </a:lnTo>
                  <a:lnTo>
                    <a:pt x="0" y="280"/>
                  </a:lnTo>
                  <a:lnTo>
                    <a:pt x="13" y="246"/>
                  </a:lnTo>
                  <a:lnTo>
                    <a:pt x="13" y="225"/>
                  </a:lnTo>
                  <a:lnTo>
                    <a:pt x="46" y="185"/>
                  </a:lnTo>
                  <a:lnTo>
                    <a:pt x="80" y="146"/>
                  </a:lnTo>
                  <a:lnTo>
                    <a:pt x="80" y="112"/>
                  </a:lnTo>
                  <a:lnTo>
                    <a:pt x="74" y="99"/>
                  </a:lnTo>
                  <a:lnTo>
                    <a:pt x="74" y="106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98" name="Freeform 110"/>
            <p:cNvSpPr>
              <a:spLocks/>
            </p:cNvSpPr>
            <p:nvPr/>
          </p:nvSpPr>
          <p:spPr bwMode="auto">
            <a:xfrm>
              <a:off x="6646863" y="2282825"/>
              <a:ext cx="558800" cy="896938"/>
            </a:xfrm>
            <a:custGeom>
              <a:avLst/>
              <a:gdLst/>
              <a:ahLst/>
              <a:cxnLst>
                <a:cxn ang="0">
                  <a:pos x="115" y="114"/>
                </a:cxn>
                <a:cxn ang="0">
                  <a:pos x="136" y="95"/>
                </a:cxn>
                <a:cxn ang="0">
                  <a:pos x="122" y="68"/>
                </a:cxn>
                <a:cxn ang="0">
                  <a:pos x="156" y="40"/>
                </a:cxn>
                <a:cxn ang="0">
                  <a:pos x="170" y="7"/>
                </a:cxn>
                <a:cxn ang="0">
                  <a:pos x="183" y="13"/>
                </a:cxn>
                <a:cxn ang="0">
                  <a:pos x="209" y="7"/>
                </a:cxn>
                <a:cxn ang="0">
                  <a:pos x="244" y="7"/>
                </a:cxn>
                <a:cxn ang="0">
                  <a:pos x="272" y="13"/>
                </a:cxn>
                <a:cxn ang="0">
                  <a:pos x="312" y="46"/>
                </a:cxn>
                <a:cxn ang="0">
                  <a:pos x="332" y="54"/>
                </a:cxn>
                <a:cxn ang="0">
                  <a:pos x="338" y="74"/>
                </a:cxn>
                <a:cxn ang="0">
                  <a:pos x="359" y="101"/>
                </a:cxn>
                <a:cxn ang="0">
                  <a:pos x="387" y="142"/>
                </a:cxn>
                <a:cxn ang="0">
                  <a:pos x="414" y="202"/>
                </a:cxn>
                <a:cxn ang="0">
                  <a:pos x="454" y="257"/>
                </a:cxn>
                <a:cxn ang="0">
                  <a:pos x="440" y="297"/>
                </a:cxn>
                <a:cxn ang="0">
                  <a:pos x="414" y="297"/>
                </a:cxn>
                <a:cxn ang="0">
                  <a:pos x="380" y="325"/>
                </a:cxn>
                <a:cxn ang="0">
                  <a:pos x="353" y="371"/>
                </a:cxn>
                <a:cxn ang="0">
                  <a:pos x="380" y="391"/>
                </a:cxn>
                <a:cxn ang="0">
                  <a:pos x="359" y="418"/>
                </a:cxn>
                <a:cxn ang="0">
                  <a:pos x="332" y="426"/>
                </a:cxn>
                <a:cxn ang="0">
                  <a:pos x="325" y="453"/>
                </a:cxn>
                <a:cxn ang="0">
                  <a:pos x="332" y="514"/>
                </a:cxn>
                <a:cxn ang="0">
                  <a:pos x="346" y="541"/>
                </a:cxn>
                <a:cxn ang="0">
                  <a:pos x="353" y="582"/>
                </a:cxn>
                <a:cxn ang="0">
                  <a:pos x="366" y="588"/>
                </a:cxn>
                <a:cxn ang="0">
                  <a:pos x="387" y="615"/>
                </a:cxn>
                <a:cxn ang="0">
                  <a:pos x="338" y="634"/>
                </a:cxn>
                <a:cxn ang="0">
                  <a:pos x="332" y="683"/>
                </a:cxn>
                <a:cxn ang="0">
                  <a:pos x="298" y="689"/>
                </a:cxn>
                <a:cxn ang="0">
                  <a:pos x="257" y="675"/>
                </a:cxn>
                <a:cxn ang="0">
                  <a:pos x="238" y="634"/>
                </a:cxn>
                <a:cxn ang="0">
                  <a:pos x="175" y="601"/>
                </a:cxn>
                <a:cxn ang="0">
                  <a:pos x="136" y="628"/>
                </a:cxn>
                <a:cxn ang="0">
                  <a:pos x="102" y="642"/>
                </a:cxn>
                <a:cxn ang="0">
                  <a:pos x="81" y="648"/>
                </a:cxn>
                <a:cxn ang="0">
                  <a:pos x="54" y="648"/>
                </a:cxn>
                <a:cxn ang="0">
                  <a:pos x="41" y="568"/>
                </a:cxn>
                <a:cxn ang="0">
                  <a:pos x="47" y="506"/>
                </a:cxn>
                <a:cxn ang="0">
                  <a:pos x="54" y="459"/>
                </a:cxn>
                <a:cxn ang="0">
                  <a:pos x="34" y="405"/>
                </a:cxn>
                <a:cxn ang="0">
                  <a:pos x="26" y="405"/>
                </a:cxn>
                <a:cxn ang="0">
                  <a:pos x="26" y="371"/>
                </a:cxn>
                <a:cxn ang="0">
                  <a:pos x="13" y="338"/>
                </a:cxn>
                <a:cxn ang="0">
                  <a:pos x="0" y="284"/>
                </a:cxn>
                <a:cxn ang="0">
                  <a:pos x="13" y="229"/>
                </a:cxn>
                <a:cxn ang="0">
                  <a:pos x="81" y="148"/>
                </a:cxn>
                <a:cxn ang="0">
                  <a:pos x="75" y="101"/>
                </a:cxn>
              </a:cxnLst>
              <a:rect l="0" t="0" r="r" b="b"/>
              <a:pathLst>
                <a:path w="455" h="704">
                  <a:moveTo>
                    <a:pt x="75" y="108"/>
                  </a:moveTo>
                  <a:lnTo>
                    <a:pt x="115" y="114"/>
                  </a:lnTo>
                  <a:lnTo>
                    <a:pt x="136" y="101"/>
                  </a:lnTo>
                  <a:lnTo>
                    <a:pt x="136" y="95"/>
                  </a:lnTo>
                  <a:lnTo>
                    <a:pt x="128" y="81"/>
                  </a:lnTo>
                  <a:lnTo>
                    <a:pt x="122" y="68"/>
                  </a:lnTo>
                  <a:lnTo>
                    <a:pt x="136" y="54"/>
                  </a:lnTo>
                  <a:lnTo>
                    <a:pt x="156" y="40"/>
                  </a:lnTo>
                  <a:lnTo>
                    <a:pt x="156" y="13"/>
                  </a:lnTo>
                  <a:lnTo>
                    <a:pt x="170" y="7"/>
                  </a:lnTo>
                  <a:lnTo>
                    <a:pt x="183" y="7"/>
                  </a:lnTo>
                  <a:lnTo>
                    <a:pt x="183" y="13"/>
                  </a:lnTo>
                  <a:lnTo>
                    <a:pt x="209" y="13"/>
                  </a:lnTo>
                  <a:lnTo>
                    <a:pt x="209" y="7"/>
                  </a:lnTo>
                  <a:lnTo>
                    <a:pt x="230" y="0"/>
                  </a:lnTo>
                  <a:lnTo>
                    <a:pt x="244" y="7"/>
                  </a:lnTo>
                  <a:lnTo>
                    <a:pt x="251" y="13"/>
                  </a:lnTo>
                  <a:lnTo>
                    <a:pt x="272" y="13"/>
                  </a:lnTo>
                  <a:lnTo>
                    <a:pt x="291" y="27"/>
                  </a:lnTo>
                  <a:lnTo>
                    <a:pt x="312" y="46"/>
                  </a:lnTo>
                  <a:lnTo>
                    <a:pt x="319" y="54"/>
                  </a:lnTo>
                  <a:lnTo>
                    <a:pt x="332" y="54"/>
                  </a:lnTo>
                  <a:lnTo>
                    <a:pt x="338" y="68"/>
                  </a:lnTo>
                  <a:lnTo>
                    <a:pt x="338" y="74"/>
                  </a:lnTo>
                  <a:lnTo>
                    <a:pt x="353" y="95"/>
                  </a:lnTo>
                  <a:lnTo>
                    <a:pt x="359" y="101"/>
                  </a:lnTo>
                  <a:lnTo>
                    <a:pt x="372" y="108"/>
                  </a:lnTo>
                  <a:lnTo>
                    <a:pt x="387" y="142"/>
                  </a:lnTo>
                  <a:lnTo>
                    <a:pt x="387" y="182"/>
                  </a:lnTo>
                  <a:lnTo>
                    <a:pt x="414" y="202"/>
                  </a:lnTo>
                  <a:lnTo>
                    <a:pt x="421" y="210"/>
                  </a:lnTo>
                  <a:lnTo>
                    <a:pt x="454" y="257"/>
                  </a:lnTo>
                  <a:lnTo>
                    <a:pt x="454" y="290"/>
                  </a:lnTo>
                  <a:lnTo>
                    <a:pt x="440" y="297"/>
                  </a:lnTo>
                  <a:lnTo>
                    <a:pt x="434" y="290"/>
                  </a:lnTo>
                  <a:lnTo>
                    <a:pt x="414" y="297"/>
                  </a:lnTo>
                  <a:lnTo>
                    <a:pt x="400" y="325"/>
                  </a:lnTo>
                  <a:lnTo>
                    <a:pt x="380" y="325"/>
                  </a:lnTo>
                  <a:lnTo>
                    <a:pt x="353" y="344"/>
                  </a:lnTo>
                  <a:lnTo>
                    <a:pt x="353" y="371"/>
                  </a:lnTo>
                  <a:lnTo>
                    <a:pt x="366" y="379"/>
                  </a:lnTo>
                  <a:lnTo>
                    <a:pt x="380" y="391"/>
                  </a:lnTo>
                  <a:lnTo>
                    <a:pt x="372" y="405"/>
                  </a:lnTo>
                  <a:lnTo>
                    <a:pt x="359" y="418"/>
                  </a:lnTo>
                  <a:lnTo>
                    <a:pt x="359" y="426"/>
                  </a:lnTo>
                  <a:lnTo>
                    <a:pt x="332" y="426"/>
                  </a:lnTo>
                  <a:lnTo>
                    <a:pt x="319" y="445"/>
                  </a:lnTo>
                  <a:lnTo>
                    <a:pt x="325" y="453"/>
                  </a:lnTo>
                  <a:lnTo>
                    <a:pt x="325" y="506"/>
                  </a:lnTo>
                  <a:lnTo>
                    <a:pt x="332" y="514"/>
                  </a:lnTo>
                  <a:lnTo>
                    <a:pt x="338" y="527"/>
                  </a:lnTo>
                  <a:lnTo>
                    <a:pt x="346" y="541"/>
                  </a:lnTo>
                  <a:lnTo>
                    <a:pt x="346" y="560"/>
                  </a:lnTo>
                  <a:lnTo>
                    <a:pt x="353" y="582"/>
                  </a:lnTo>
                  <a:lnTo>
                    <a:pt x="366" y="582"/>
                  </a:lnTo>
                  <a:lnTo>
                    <a:pt x="366" y="588"/>
                  </a:lnTo>
                  <a:lnTo>
                    <a:pt x="380" y="609"/>
                  </a:lnTo>
                  <a:lnTo>
                    <a:pt x="387" y="615"/>
                  </a:lnTo>
                  <a:lnTo>
                    <a:pt x="353" y="615"/>
                  </a:lnTo>
                  <a:lnTo>
                    <a:pt x="338" y="634"/>
                  </a:lnTo>
                  <a:lnTo>
                    <a:pt x="338" y="662"/>
                  </a:lnTo>
                  <a:lnTo>
                    <a:pt x="332" y="683"/>
                  </a:lnTo>
                  <a:lnTo>
                    <a:pt x="325" y="703"/>
                  </a:lnTo>
                  <a:lnTo>
                    <a:pt x="298" y="689"/>
                  </a:lnTo>
                  <a:lnTo>
                    <a:pt x="285" y="675"/>
                  </a:lnTo>
                  <a:lnTo>
                    <a:pt x="257" y="675"/>
                  </a:lnTo>
                  <a:lnTo>
                    <a:pt x="244" y="656"/>
                  </a:lnTo>
                  <a:lnTo>
                    <a:pt x="238" y="634"/>
                  </a:lnTo>
                  <a:lnTo>
                    <a:pt x="196" y="615"/>
                  </a:lnTo>
                  <a:lnTo>
                    <a:pt x="175" y="601"/>
                  </a:lnTo>
                  <a:lnTo>
                    <a:pt x="149" y="615"/>
                  </a:lnTo>
                  <a:lnTo>
                    <a:pt x="136" y="628"/>
                  </a:lnTo>
                  <a:lnTo>
                    <a:pt x="115" y="628"/>
                  </a:lnTo>
                  <a:lnTo>
                    <a:pt x="102" y="642"/>
                  </a:lnTo>
                  <a:lnTo>
                    <a:pt x="75" y="634"/>
                  </a:lnTo>
                  <a:lnTo>
                    <a:pt x="81" y="648"/>
                  </a:lnTo>
                  <a:lnTo>
                    <a:pt x="75" y="648"/>
                  </a:lnTo>
                  <a:lnTo>
                    <a:pt x="54" y="648"/>
                  </a:lnTo>
                  <a:lnTo>
                    <a:pt x="47" y="615"/>
                  </a:lnTo>
                  <a:lnTo>
                    <a:pt x="41" y="568"/>
                  </a:lnTo>
                  <a:lnTo>
                    <a:pt x="47" y="560"/>
                  </a:lnTo>
                  <a:lnTo>
                    <a:pt x="47" y="506"/>
                  </a:lnTo>
                  <a:lnTo>
                    <a:pt x="54" y="506"/>
                  </a:lnTo>
                  <a:lnTo>
                    <a:pt x="54" y="459"/>
                  </a:lnTo>
                  <a:lnTo>
                    <a:pt x="47" y="426"/>
                  </a:lnTo>
                  <a:lnTo>
                    <a:pt x="34" y="405"/>
                  </a:lnTo>
                  <a:lnTo>
                    <a:pt x="41" y="412"/>
                  </a:lnTo>
                  <a:lnTo>
                    <a:pt x="26" y="405"/>
                  </a:lnTo>
                  <a:lnTo>
                    <a:pt x="34" y="385"/>
                  </a:lnTo>
                  <a:lnTo>
                    <a:pt x="26" y="371"/>
                  </a:lnTo>
                  <a:lnTo>
                    <a:pt x="13" y="358"/>
                  </a:lnTo>
                  <a:lnTo>
                    <a:pt x="13" y="338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13" y="250"/>
                  </a:lnTo>
                  <a:lnTo>
                    <a:pt x="13" y="229"/>
                  </a:lnTo>
                  <a:lnTo>
                    <a:pt x="47" y="188"/>
                  </a:lnTo>
                  <a:lnTo>
                    <a:pt x="81" y="148"/>
                  </a:lnTo>
                  <a:lnTo>
                    <a:pt x="81" y="114"/>
                  </a:lnTo>
                  <a:lnTo>
                    <a:pt x="75" y="101"/>
                  </a:lnTo>
                  <a:lnTo>
                    <a:pt x="75" y="10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99" name="Freeform 111"/>
            <p:cNvSpPr>
              <a:spLocks/>
            </p:cNvSpPr>
            <p:nvPr/>
          </p:nvSpPr>
          <p:spPr bwMode="auto">
            <a:xfrm>
              <a:off x="7043738" y="2646363"/>
              <a:ext cx="333375" cy="723900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1" y="7"/>
                </a:cxn>
                <a:cxn ang="0">
                  <a:pos x="59" y="34"/>
                </a:cxn>
                <a:cxn ang="0">
                  <a:pos x="32" y="80"/>
                </a:cxn>
                <a:cxn ang="0">
                  <a:pos x="59" y="107"/>
                </a:cxn>
                <a:cxn ang="0">
                  <a:pos x="38" y="127"/>
                </a:cxn>
                <a:cxn ang="0">
                  <a:pos x="13" y="134"/>
                </a:cxn>
                <a:cxn ang="0">
                  <a:pos x="5" y="160"/>
                </a:cxn>
                <a:cxn ang="0">
                  <a:pos x="25" y="238"/>
                </a:cxn>
                <a:cxn ang="0">
                  <a:pos x="32" y="266"/>
                </a:cxn>
                <a:cxn ang="0">
                  <a:pos x="45" y="287"/>
                </a:cxn>
                <a:cxn ang="0">
                  <a:pos x="51" y="293"/>
                </a:cxn>
                <a:cxn ang="0">
                  <a:pos x="59" y="314"/>
                </a:cxn>
                <a:cxn ang="0">
                  <a:pos x="66" y="320"/>
                </a:cxn>
                <a:cxn ang="0">
                  <a:pos x="19" y="338"/>
                </a:cxn>
                <a:cxn ang="0">
                  <a:pos x="5" y="406"/>
                </a:cxn>
                <a:cxn ang="0">
                  <a:pos x="13" y="453"/>
                </a:cxn>
                <a:cxn ang="0">
                  <a:pos x="19" y="473"/>
                </a:cxn>
                <a:cxn ang="0">
                  <a:pos x="32" y="486"/>
                </a:cxn>
                <a:cxn ang="0">
                  <a:pos x="25" y="526"/>
                </a:cxn>
                <a:cxn ang="0">
                  <a:pos x="32" y="567"/>
                </a:cxn>
                <a:cxn ang="0">
                  <a:pos x="66" y="559"/>
                </a:cxn>
                <a:cxn ang="0">
                  <a:pos x="91" y="553"/>
                </a:cxn>
                <a:cxn ang="0">
                  <a:pos x="99" y="539"/>
                </a:cxn>
                <a:cxn ang="0">
                  <a:pos x="84" y="532"/>
                </a:cxn>
                <a:cxn ang="0">
                  <a:pos x="91" y="514"/>
                </a:cxn>
                <a:cxn ang="0">
                  <a:pos x="137" y="506"/>
                </a:cxn>
                <a:cxn ang="0">
                  <a:pos x="137" y="492"/>
                </a:cxn>
                <a:cxn ang="0">
                  <a:pos x="124" y="486"/>
                </a:cxn>
                <a:cxn ang="0">
                  <a:pos x="130" y="406"/>
                </a:cxn>
                <a:cxn ang="0">
                  <a:pos x="177" y="379"/>
                </a:cxn>
                <a:cxn ang="0">
                  <a:pos x="190" y="352"/>
                </a:cxn>
                <a:cxn ang="0">
                  <a:pos x="223" y="338"/>
                </a:cxn>
                <a:cxn ang="0">
                  <a:pos x="255" y="320"/>
                </a:cxn>
                <a:cxn ang="0">
                  <a:pos x="248" y="287"/>
                </a:cxn>
                <a:cxn ang="0">
                  <a:pos x="242" y="266"/>
                </a:cxn>
                <a:cxn ang="0">
                  <a:pos x="261" y="238"/>
                </a:cxn>
                <a:cxn ang="0">
                  <a:pos x="269" y="226"/>
                </a:cxn>
                <a:cxn ang="0">
                  <a:pos x="255" y="213"/>
                </a:cxn>
                <a:cxn ang="0">
                  <a:pos x="229" y="220"/>
                </a:cxn>
                <a:cxn ang="0">
                  <a:pos x="208" y="213"/>
                </a:cxn>
                <a:cxn ang="0">
                  <a:pos x="190" y="213"/>
                </a:cxn>
                <a:cxn ang="0">
                  <a:pos x="162" y="173"/>
                </a:cxn>
                <a:cxn ang="0">
                  <a:pos x="150" y="127"/>
                </a:cxn>
                <a:cxn ang="0">
                  <a:pos x="144" y="93"/>
                </a:cxn>
                <a:cxn ang="0">
                  <a:pos x="137" y="66"/>
                </a:cxn>
                <a:cxn ang="0">
                  <a:pos x="130" y="40"/>
                </a:cxn>
              </a:cxnLst>
              <a:rect l="0" t="0" r="r" b="b"/>
              <a:pathLst>
                <a:path w="270" h="568">
                  <a:moveTo>
                    <a:pt x="130" y="0"/>
                  </a:moveTo>
                  <a:lnTo>
                    <a:pt x="116" y="7"/>
                  </a:lnTo>
                  <a:lnTo>
                    <a:pt x="112" y="0"/>
                  </a:lnTo>
                  <a:lnTo>
                    <a:pt x="91" y="7"/>
                  </a:lnTo>
                  <a:lnTo>
                    <a:pt x="78" y="34"/>
                  </a:lnTo>
                  <a:lnTo>
                    <a:pt x="59" y="34"/>
                  </a:lnTo>
                  <a:lnTo>
                    <a:pt x="32" y="52"/>
                  </a:lnTo>
                  <a:lnTo>
                    <a:pt x="32" y="80"/>
                  </a:lnTo>
                  <a:lnTo>
                    <a:pt x="59" y="93"/>
                  </a:lnTo>
                  <a:lnTo>
                    <a:pt x="59" y="107"/>
                  </a:lnTo>
                  <a:lnTo>
                    <a:pt x="51" y="113"/>
                  </a:lnTo>
                  <a:lnTo>
                    <a:pt x="38" y="127"/>
                  </a:lnTo>
                  <a:lnTo>
                    <a:pt x="38" y="134"/>
                  </a:lnTo>
                  <a:lnTo>
                    <a:pt x="13" y="134"/>
                  </a:lnTo>
                  <a:lnTo>
                    <a:pt x="0" y="152"/>
                  </a:lnTo>
                  <a:lnTo>
                    <a:pt x="5" y="160"/>
                  </a:lnTo>
                  <a:lnTo>
                    <a:pt x="5" y="213"/>
                  </a:lnTo>
                  <a:lnTo>
                    <a:pt x="25" y="238"/>
                  </a:lnTo>
                  <a:lnTo>
                    <a:pt x="25" y="266"/>
                  </a:lnTo>
                  <a:lnTo>
                    <a:pt x="32" y="266"/>
                  </a:lnTo>
                  <a:lnTo>
                    <a:pt x="32" y="287"/>
                  </a:lnTo>
                  <a:lnTo>
                    <a:pt x="45" y="287"/>
                  </a:lnTo>
                  <a:lnTo>
                    <a:pt x="45" y="293"/>
                  </a:lnTo>
                  <a:lnTo>
                    <a:pt x="51" y="293"/>
                  </a:lnTo>
                  <a:lnTo>
                    <a:pt x="51" y="300"/>
                  </a:lnTo>
                  <a:lnTo>
                    <a:pt x="59" y="314"/>
                  </a:lnTo>
                  <a:lnTo>
                    <a:pt x="66" y="314"/>
                  </a:lnTo>
                  <a:lnTo>
                    <a:pt x="66" y="320"/>
                  </a:lnTo>
                  <a:lnTo>
                    <a:pt x="32" y="320"/>
                  </a:lnTo>
                  <a:lnTo>
                    <a:pt x="19" y="338"/>
                  </a:lnTo>
                  <a:lnTo>
                    <a:pt x="19" y="346"/>
                  </a:lnTo>
                  <a:lnTo>
                    <a:pt x="5" y="406"/>
                  </a:lnTo>
                  <a:lnTo>
                    <a:pt x="5" y="420"/>
                  </a:lnTo>
                  <a:lnTo>
                    <a:pt x="13" y="453"/>
                  </a:lnTo>
                  <a:lnTo>
                    <a:pt x="19" y="459"/>
                  </a:lnTo>
                  <a:lnTo>
                    <a:pt x="19" y="473"/>
                  </a:lnTo>
                  <a:lnTo>
                    <a:pt x="19" y="486"/>
                  </a:lnTo>
                  <a:lnTo>
                    <a:pt x="32" y="486"/>
                  </a:lnTo>
                  <a:lnTo>
                    <a:pt x="32" y="520"/>
                  </a:lnTo>
                  <a:lnTo>
                    <a:pt x="25" y="526"/>
                  </a:lnTo>
                  <a:lnTo>
                    <a:pt x="25" y="559"/>
                  </a:lnTo>
                  <a:lnTo>
                    <a:pt x="32" y="567"/>
                  </a:lnTo>
                  <a:lnTo>
                    <a:pt x="59" y="567"/>
                  </a:lnTo>
                  <a:lnTo>
                    <a:pt x="66" y="559"/>
                  </a:lnTo>
                  <a:lnTo>
                    <a:pt x="84" y="559"/>
                  </a:lnTo>
                  <a:lnTo>
                    <a:pt x="91" y="553"/>
                  </a:lnTo>
                  <a:lnTo>
                    <a:pt x="99" y="553"/>
                  </a:lnTo>
                  <a:lnTo>
                    <a:pt x="99" y="539"/>
                  </a:lnTo>
                  <a:lnTo>
                    <a:pt x="91" y="532"/>
                  </a:lnTo>
                  <a:lnTo>
                    <a:pt x="84" y="532"/>
                  </a:lnTo>
                  <a:lnTo>
                    <a:pt x="84" y="520"/>
                  </a:lnTo>
                  <a:lnTo>
                    <a:pt x="91" y="514"/>
                  </a:lnTo>
                  <a:lnTo>
                    <a:pt x="116" y="514"/>
                  </a:lnTo>
                  <a:lnTo>
                    <a:pt x="137" y="506"/>
                  </a:lnTo>
                  <a:lnTo>
                    <a:pt x="144" y="500"/>
                  </a:lnTo>
                  <a:lnTo>
                    <a:pt x="137" y="492"/>
                  </a:lnTo>
                  <a:lnTo>
                    <a:pt x="130" y="486"/>
                  </a:lnTo>
                  <a:lnTo>
                    <a:pt x="124" y="486"/>
                  </a:lnTo>
                  <a:lnTo>
                    <a:pt x="124" y="426"/>
                  </a:lnTo>
                  <a:lnTo>
                    <a:pt x="130" y="406"/>
                  </a:lnTo>
                  <a:lnTo>
                    <a:pt x="162" y="379"/>
                  </a:lnTo>
                  <a:lnTo>
                    <a:pt x="177" y="379"/>
                  </a:lnTo>
                  <a:lnTo>
                    <a:pt x="183" y="365"/>
                  </a:lnTo>
                  <a:lnTo>
                    <a:pt x="190" y="352"/>
                  </a:lnTo>
                  <a:lnTo>
                    <a:pt x="202" y="346"/>
                  </a:lnTo>
                  <a:lnTo>
                    <a:pt x="223" y="338"/>
                  </a:lnTo>
                  <a:lnTo>
                    <a:pt x="236" y="332"/>
                  </a:lnTo>
                  <a:lnTo>
                    <a:pt x="255" y="320"/>
                  </a:lnTo>
                  <a:lnTo>
                    <a:pt x="261" y="300"/>
                  </a:lnTo>
                  <a:lnTo>
                    <a:pt x="248" y="287"/>
                  </a:lnTo>
                  <a:lnTo>
                    <a:pt x="242" y="287"/>
                  </a:lnTo>
                  <a:lnTo>
                    <a:pt x="242" y="266"/>
                  </a:lnTo>
                  <a:lnTo>
                    <a:pt x="255" y="252"/>
                  </a:lnTo>
                  <a:lnTo>
                    <a:pt x="261" y="238"/>
                  </a:lnTo>
                  <a:lnTo>
                    <a:pt x="269" y="234"/>
                  </a:lnTo>
                  <a:lnTo>
                    <a:pt x="269" y="226"/>
                  </a:lnTo>
                  <a:lnTo>
                    <a:pt x="261" y="220"/>
                  </a:lnTo>
                  <a:lnTo>
                    <a:pt x="255" y="213"/>
                  </a:lnTo>
                  <a:lnTo>
                    <a:pt x="236" y="213"/>
                  </a:lnTo>
                  <a:lnTo>
                    <a:pt x="229" y="220"/>
                  </a:lnTo>
                  <a:lnTo>
                    <a:pt x="215" y="220"/>
                  </a:lnTo>
                  <a:lnTo>
                    <a:pt x="208" y="213"/>
                  </a:lnTo>
                  <a:lnTo>
                    <a:pt x="202" y="213"/>
                  </a:lnTo>
                  <a:lnTo>
                    <a:pt x="190" y="213"/>
                  </a:lnTo>
                  <a:lnTo>
                    <a:pt x="183" y="193"/>
                  </a:lnTo>
                  <a:lnTo>
                    <a:pt x="162" y="173"/>
                  </a:lnTo>
                  <a:lnTo>
                    <a:pt x="162" y="140"/>
                  </a:lnTo>
                  <a:lnTo>
                    <a:pt x="150" y="127"/>
                  </a:lnTo>
                  <a:lnTo>
                    <a:pt x="150" y="93"/>
                  </a:lnTo>
                  <a:lnTo>
                    <a:pt x="144" y="93"/>
                  </a:lnTo>
                  <a:lnTo>
                    <a:pt x="144" y="74"/>
                  </a:lnTo>
                  <a:lnTo>
                    <a:pt x="137" y="66"/>
                  </a:lnTo>
                  <a:lnTo>
                    <a:pt x="137" y="46"/>
                  </a:lnTo>
                  <a:lnTo>
                    <a:pt x="130" y="40"/>
                  </a:lnTo>
                  <a:lnTo>
                    <a:pt x="130" y="0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00" name="Freeform 112"/>
            <p:cNvSpPr>
              <a:spLocks/>
            </p:cNvSpPr>
            <p:nvPr/>
          </p:nvSpPr>
          <p:spPr bwMode="auto">
            <a:xfrm>
              <a:off x="7043738" y="2646363"/>
              <a:ext cx="349250" cy="738187"/>
            </a:xfrm>
            <a:custGeom>
              <a:avLst/>
              <a:gdLst/>
              <a:ahLst/>
              <a:cxnLst>
                <a:cxn ang="0">
                  <a:pos x="123" y="7"/>
                </a:cxn>
                <a:cxn ang="0">
                  <a:pos x="96" y="7"/>
                </a:cxn>
                <a:cxn ang="0">
                  <a:pos x="61" y="34"/>
                </a:cxn>
                <a:cxn ang="0">
                  <a:pos x="34" y="82"/>
                </a:cxn>
                <a:cxn ang="0">
                  <a:pos x="61" y="109"/>
                </a:cxn>
                <a:cxn ang="0">
                  <a:pos x="40" y="129"/>
                </a:cxn>
                <a:cxn ang="0">
                  <a:pos x="13" y="136"/>
                </a:cxn>
                <a:cxn ang="0">
                  <a:pos x="6" y="164"/>
                </a:cxn>
                <a:cxn ang="0">
                  <a:pos x="27" y="244"/>
                </a:cxn>
                <a:cxn ang="0">
                  <a:pos x="34" y="272"/>
                </a:cxn>
                <a:cxn ang="0">
                  <a:pos x="48" y="293"/>
                </a:cxn>
                <a:cxn ang="0">
                  <a:pos x="54" y="299"/>
                </a:cxn>
                <a:cxn ang="0">
                  <a:pos x="61" y="320"/>
                </a:cxn>
                <a:cxn ang="0">
                  <a:pos x="69" y="326"/>
                </a:cxn>
                <a:cxn ang="0">
                  <a:pos x="19" y="346"/>
                </a:cxn>
                <a:cxn ang="0">
                  <a:pos x="6" y="414"/>
                </a:cxn>
                <a:cxn ang="0">
                  <a:pos x="13" y="463"/>
                </a:cxn>
                <a:cxn ang="0">
                  <a:pos x="19" y="483"/>
                </a:cxn>
                <a:cxn ang="0">
                  <a:pos x="34" y="496"/>
                </a:cxn>
                <a:cxn ang="0">
                  <a:pos x="27" y="537"/>
                </a:cxn>
                <a:cxn ang="0">
                  <a:pos x="34" y="579"/>
                </a:cxn>
                <a:cxn ang="0">
                  <a:pos x="69" y="571"/>
                </a:cxn>
                <a:cxn ang="0">
                  <a:pos x="96" y="565"/>
                </a:cxn>
                <a:cxn ang="0">
                  <a:pos x="103" y="551"/>
                </a:cxn>
                <a:cxn ang="0">
                  <a:pos x="88" y="544"/>
                </a:cxn>
                <a:cxn ang="0">
                  <a:pos x="96" y="524"/>
                </a:cxn>
                <a:cxn ang="0">
                  <a:pos x="144" y="516"/>
                </a:cxn>
                <a:cxn ang="0">
                  <a:pos x="144" y="503"/>
                </a:cxn>
                <a:cxn ang="0">
                  <a:pos x="130" y="496"/>
                </a:cxn>
                <a:cxn ang="0">
                  <a:pos x="136" y="414"/>
                </a:cxn>
                <a:cxn ang="0">
                  <a:pos x="186" y="387"/>
                </a:cxn>
                <a:cxn ang="0">
                  <a:pos x="200" y="360"/>
                </a:cxn>
                <a:cxn ang="0">
                  <a:pos x="234" y="346"/>
                </a:cxn>
                <a:cxn ang="0">
                  <a:pos x="269" y="326"/>
                </a:cxn>
                <a:cxn ang="0">
                  <a:pos x="261" y="293"/>
                </a:cxn>
                <a:cxn ang="0">
                  <a:pos x="254" y="272"/>
                </a:cxn>
                <a:cxn ang="0">
                  <a:pos x="275" y="244"/>
                </a:cxn>
                <a:cxn ang="0">
                  <a:pos x="283" y="230"/>
                </a:cxn>
                <a:cxn ang="0">
                  <a:pos x="269" y="217"/>
                </a:cxn>
                <a:cxn ang="0">
                  <a:pos x="240" y="224"/>
                </a:cxn>
                <a:cxn ang="0">
                  <a:pos x="219" y="217"/>
                </a:cxn>
                <a:cxn ang="0">
                  <a:pos x="200" y="217"/>
                </a:cxn>
                <a:cxn ang="0">
                  <a:pos x="171" y="177"/>
                </a:cxn>
                <a:cxn ang="0">
                  <a:pos x="158" y="129"/>
                </a:cxn>
                <a:cxn ang="0">
                  <a:pos x="152" y="95"/>
                </a:cxn>
                <a:cxn ang="0">
                  <a:pos x="144" y="68"/>
                </a:cxn>
                <a:cxn ang="0">
                  <a:pos x="136" y="41"/>
                </a:cxn>
              </a:cxnLst>
              <a:rect l="0" t="0" r="r" b="b"/>
              <a:pathLst>
                <a:path w="284" h="580">
                  <a:moveTo>
                    <a:pt x="136" y="0"/>
                  </a:moveTo>
                  <a:lnTo>
                    <a:pt x="123" y="7"/>
                  </a:lnTo>
                  <a:lnTo>
                    <a:pt x="117" y="0"/>
                  </a:lnTo>
                  <a:lnTo>
                    <a:pt x="96" y="7"/>
                  </a:lnTo>
                  <a:lnTo>
                    <a:pt x="82" y="34"/>
                  </a:lnTo>
                  <a:lnTo>
                    <a:pt x="61" y="34"/>
                  </a:lnTo>
                  <a:lnTo>
                    <a:pt x="34" y="54"/>
                  </a:lnTo>
                  <a:lnTo>
                    <a:pt x="34" y="82"/>
                  </a:lnTo>
                  <a:lnTo>
                    <a:pt x="61" y="95"/>
                  </a:lnTo>
                  <a:lnTo>
                    <a:pt x="61" y="109"/>
                  </a:lnTo>
                  <a:lnTo>
                    <a:pt x="54" y="115"/>
                  </a:lnTo>
                  <a:lnTo>
                    <a:pt x="40" y="129"/>
                  </a:lnTo>
                  <a:lnTo>
                    <a:pt x="40" y="136"/>
                  </a:lnTo>
                  <a:lnTo>
                    <a:pt x="13" y="136"/>
                  </a:lnTo>
                  <a:lnTo>
                    <a:pt x="0" y="156"/>
                  </a:lnTo>
                  <a:lnTo>
                    <a:pt x="6" y="164"/>
                  </a:lnTo>
                  <a:lnTo>
                    <a:pt x="6" y="217"/>
                  </a:lnTo>
                  <a:lnTo>
                    <a:pt x="27" y="244"/>
                  </a:lnTo>
                  <a:lnTo>
                    <a:pt x="27" y="272"/>
                  </a:lnTo>
                  <a:lnTo>
                    <a:pt x="34" y="272"/>
                  </a:lnTo>
                  <a:lnTo>
                    <a:pt x="34" y="293"/>
                  </a:lnTo>
                  <a:lnTo>
                    <a:pt x="48" y="293"/>
                  </a:lnTo>
                  <a:lnTo>
                    <a:pt x="48" y="299"/>
                  </a:lnTo>
                  <a:lnTo>
                    <a:pt x="54" y="299"/>
                  </a:lnTo>
                  <a:lnTo>
                    <a:pt x="54" y="306"/>
                  </a:lnTo>
                  <a:lnTo>
                    <a:pt x="61" y="320"/>
                  </a:lnTo>
                  <a:lnTo>
                    <a:pt x="69" y="320"/>
                  </a:lnTo>
                  <a:lnTo>
                    <a:pt x="69" y="326"/>
                  </a:lnTo>
                  <a:lnTo>
                    <a:pt x="34" y="326"/>
                  </a:lnTo>
                  <a:lnTo>
                    <a:pt x="19" y="346"/>
                  </a:lnTo>
                  <a:lnTo>
                    <a:pt x="19" y="354"/>
                  </a:lnTo>
                  <a:lnTo>
                    <a:pt x="6" y="414"/>
                  </a:lnTo>
                  <a:lnTo>
                    <a:pt x="6" y="428"/>
                  </a:lnTo>
                  <a:lnTo>
                    <a:pt x="13" y="463"/>
                  </a:lnTo>
                  <a:lnTo>
                    <a:pt x="19" y="469"/>
                  </a:lnTo>
                  <a:lnTo>
                    <a:pt x="19" y="483"/>
                  </a:lnTo>
                  <a:lnTo>
                    <a:pt x="19" y="496"/>
                  </a:lnTo>
                  <a:lnTo>
                    <a:pt x="34" y="496"/>
                  </a:lnTo>
                  <a:lnTo>
                    <a:pt x="34" y="530"/>
                  </a:lnTo>
                  <a:lnTo>
                    <a:pt x="27" y="537"/>
                  </a:lnTo>
                  <a:lnTo>
                    <a:pt x="27" y="571"/>
                  </a:lnTo>
                  <a:lnTo>
                    <a:pt x="34" y="579"/>
                  </a:lnTo>
                  <a:lnTo>
                    <a:pt x="61" y="579"/>
                  </a:lnTo>
                  <a:lnTo>
                    <a:pt x="69" y="571"/>
                  </a:lnTo>
                  <a:lnTo>
                    <a:pt x="88" y="571"/>
                  </a:lnTo>
                  <a:lnTo>
                    <a:pt x="96" y="565"/>
                  </a:lnTo>
                  <a:lnTo>
                    <a:pt x="103" y="565"/>
                  </a:lnTo>
                  <a:lnTo>
                    <a:pt x="103" y="551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8" y="530"/>
                  </a:lnTo>
                  <a:lnTo>
                    <a:pt x="96" y="524"/>
                  </a:lnTo>
                  <a:lnTo>
                    <a:pt x="123" y="524"/>
                  </a:lnTo>
                  <a:lnTo>
                    <a:pt x="144" y="516"/>
                  </a:lnTo>
                  <a:lnTo>
                    <a:pt x="152" y="510"/>
                  </a:lnTo>
                  <a:lnTo>
                    <a:pt x="144" y="503"/>
                  </a:lnTo>
                  <a:lnTo>
                    <a:pt x="136" y="496"/>
                  </a:lnTo>
                  <a:lnTo>
                    <a:pt x="130" y="496"/>
                  </a:lnTo>
                  <a:lnTo>
                    <a:pt x="130" y="436"/>
                  </a:lnTo>
                  <a:lnTo>
                    <a:pt x="136" y="414"/>
                  </a:lnTo>
                  <a:lnTo>
                    <a:pt x="171" y="387"/>
                  </a:lnTo>
                  <a:lnTo>
                    <a:pt x="186" y="387"/>
                  </a:lnTo>
                  <a:lnTo>
                    <a:pt x="192" y="373"/>
                  </a:lnTo>
                  <a:lnTo>
                    <a:pt x="200" y="360"/>
                  </a:lnTo>
                  <a:lnTo>
                    <a:pt x="213" y="354"/>
                  </a:lnTo>
                  <a:lnTo>
                    <a:pt x="234" y="346"/>
                  </a:lnTo>
                  <a:lnTo>
                    <a:pt x="248" y="340"/>
                  </a:lnTo>
                  <a:lnTo>
                    <a:pt x="269" y="326"/>
                  </a:lnTo>
                  <a:lnTo>
                    <a:pt x="275" y="306"/>
                  </a:lnTo>
                  <a:lnTo>
                    <a:pt x="261" y="293"/>
                  </a:lnTo>
                  <a:lnTo>
                    <a:pt x="254" y="293"/>
                  </a:lnTo>
                  <a:lnTo>
                    <a:pt x="254" y="272"/>
                  </a:lnTo>
                  <a:lnTo>
                    <a:pt x="269" y="258"/>
                  </a:lnTo>
                  <a:lnTo>
                    <a:pt x="275" y="244"/>
                  </a:lnTo>
                  <a:lnTo>
                    <a:pt x="283" y="238"/>
                  </a:lnTo>
                  <a:lnTo>
                    <a:pt x="283" y="230"/>
                  </a:lnTo>
                  <a:lnTo>
                    <a:pt x="275" y="224"/>
                  </a:lnTo>
                  <a:lnTo>
                    <a:pt x="269" y="217"/>
                  </a:lnTo>
                  <a:lnTo>
                    <a:pt x="248" y="217"/>
                  </a:lnTo>
                  <a:lnTo>
                    <a:pt x="240" y="224"/>
                  </a:lnTo>
                  <a:lnTo>
                    <a:pt x="227" y="224"/>
                  </a:lnTo>
                  <a:lnTo>
                    <a:pt x="219" y="217"/>
                  </a:lnTo>
                  <a:lnTo>
                    <a:pt x="213" y="217"/>
                  </a:lnTo>
                  <a:lnTo>
                    <a:pt x="200" y="217"/>
                  </a:lnTo>
                  <a:lnTo>
                    <a:pt x="192" y="197"/>
                  </a:lnTo>
                  <a:lnTo>
                    <a:pt x="171" y="177"/>
                  </a:lnTo>
                  <a:lnTo>
                    <a:pt x="171" y="142"/>
                  </a:lnTo>
                  <a:lnTo>
                    <a:pt x="158" y="129"/>
                  </a:lnTo>
                  <a:lnTo>
                    <a:pt x="158" y="95"/>
                  </a:lnTo>
                  <a:lnTo>
                    <a:pt x="152" y="95"/>
                  </a:lnTo>
                  <a:lnTo>
                    <a:pt x="152" y="75"/>
                  </a:lnTo>
                  <a:lnTo>
                    <a:pt x="144" y="68"/>
                  </a:lnTo>
                  <a:lnTo>
                    <a:pt x="144" y="48"/>
                  </a:lnTo>
                  <a:lnTo>
                    <a:pt x="136" y="41"/>
                  </a:lnTo>
                  <a:lnTo>
                    <a:pt x="136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1" name="Freeform 113"/>
            <p:cNvSpPr>
              <a:spLocks/>
            </p:cNvSpPr>
            <p:nvPr/>
          </p:nvSpPr>
          <p:spPr bwMode="auto">
            <a:xfrm>
              <a:off x="7116763" y="2646363"/>
              <a:ext cx="450850" cy="874712"/>
            </a:xfrm>
            <a:custGeom>
              <a:avLst/>
              <a:gdLst/>
              <a:ahLst/>
              <a:cxnLst>
                <a:cxn ang="0">
                  <a:pos x="255" y="687"/>
                </a:cxn>
                <a:cxn ang="0">
                  <a:pos x="208" y="659"/>
                </a:cxn>
                <a:cxn ang="0">
                  <a:pos x="127" y="673"/>
                </a:cxn>
                <a:cxn ang="0">
                  <a:pos x="60" y="632"/>
                </a:cxn>
                <a:cxn ang="0">
                  <a:pos x="21" y="606"/>
                </a:cxn>
                <a:cxn ang="0">
                  <a:pos x="21" y="579"/>
                </a:cxn>
                <a:cxn ang="0">
                  <a:pos x="0" y="567"/>
                </a:cxn>
                <a:cxn ang="0">
                  <a:pos x="27" y="560"/>
                </a:cxn>
                <a:cxn ang="0">
                  <a:pos x="40" y="554"/>
                </a:cxn>
                <a:cxn ang="0">
                  <a:pos x="33" y="532"/>
                </a:cxn>
                <a:cxn ang="0">
                  <a:pos x="27" y="519"/>
                </a:cxn>
                <a:cxn ang="0">
                  <a:pos x="60" y="514"/>
                </a:cxn>
                <a:cxn ang="0">
                  <a:pos x="88" y="501"/>
                </a:cxn>
                <a:cxn ang="0">
                  <a:pos x="67" y="487"/>
                </a:cxn>
                <a:cxn ang="0">
                  <a:pos x="73" y="406"/>
                </a:cxn>
                <a:cxn ang="0">
                  <a:pos x="121" y="380"/>
                </a:cxn>
                <a:cxn ang="0">
                  <a:pos x="168" y="339"/>
                </a:cxn>
                <a:cxn ang="0">
                  <a:pos x="208" y="306"/>
                </a:cxn>
                <a:cxn ang="0">
                  <a:pos x="195" y="286"/>
                </a:cxn>
                <a:cxn ang="0">
                  <a:pos x="187" y="267"/>
                </a:cxn>
                <a:cxn ang="0">
                  <a:pos x="214" y="234"/>
                </a:cxn>
                <a:cxn ang="0">
                  <a:pos x="202" y="212"/>
                </a:cxn>
                <a:cxn ang="0">
                  <a:pos x="174" y="220"/>
                </a:cxn>
                <a:cxn ang="0">
                  <a:pos x="148" y="212"/>
                </a:cxn>
                <a:cxn ang="0">
                  <a:pos x="127" y="193"/>
                </a:cxn>
                <a:cxn ang="0">
                  <a:pos x="106" y="140"/>
                </a:cxn>
                <a:cxn ang="0">
                  <a:pos x="93" y="93"/>
                </a:cxn>
                <a:cxn ang="0">
                  <a:pos x="88" y="73"/>
                </a:cxn>
                <a:cxn ang="0">
                  <a:pos x="81" y="48"/>
                </a:cxn>
                <a:cxn ang="0">
                  <a:pos x="73" y="0"/>
                </a:cxn>
                <a:cxn ang="0">
                  <a:pos x="106" y="34"/>
                </a:cxn>
                <a:cxn ang="0">
                  <a:pos x="121" y="99"/>
                </a:cxn>
                <a:cxn ang="0">
                  <a:pos x="160" y="140"/>
                </a:cxn>
                <a:cxn ang="0">
                  <a:pos x="187" y="173"/>
                </a:cxn>
                <a:cxn ang="0">
                  <a:pos x="241" y="187"/>
                </a:cxn>
                <a:cxn ang="0">
                  <a:pos x="262" y="212"/>
                </a:cxn>
                <a:cxn ang="0">
                  <a:pos x="322" y="212"/>
                </a:cxn>
                <a:cxn ang="0">
                  <a:pos x="363" y="261"/>
                </a:cxn>
                <a:cxn ang="0">
                  <a:pos x="349" y="327"/>
                </a:cxn>
                <a:cxn ang="0">
                  <a:pos x="322" y="353"/>
                </a:cxn>
                <a:cxn ang="0">
                  <a:pos x="309" y="366"/>
                </a:cxn>
                <a:cxn ang="0">
                  <a:pos x="309" y="327"/>
                </a:cxn>
                <a:cxn ang="0">
                  <a:pos x="288" y="320"/>
                </a:cxn>
                <a:cxn ang="0">
                  <a:pos x="282" y="347"/>
                </a:cxn>
                <a:cxn ang="0">
                  <a:pos x="282" y="427"/>
                </a:cxn>
                <a:cxn ang="0">
                  <a:pos x="268" y="507"/>
                </a:cxn>
                <a:cxn ang="0">
                  <a:pos x="288" y="614"/>
                </a:cxn>
                <a:cxn ang="0">
                  <a:pos x="282" y="667"/>
                </a:cxn>
              </a:cxnLst>
              <a:rect l="0" t="0" r="r" b="b"/>
              <a:pathLst>
                <a:path w="364" h="688">
                  <a:moveTo>
                    <a:pt x="274" y="687"/>
                  </a:moveTo>
                  <a:lnTo>
                    <a:pt x="255" y="687"/>
                  </a:lnTo>
                  <a:lnTo>
                    <a:pt x="220" y="659"/>
                  </a:lnTo>
                  <a:lnTo>
                    <a:pt x="208" y="659"/>
                  </a:lnTo>
                  <a:lnTo>
                    <a:pt x="187" y="673"/>
                  </a:lnTo>
                  <a:lnTo>
                    <a:pt x="127" y="673"/>
                  </a:lnTo>
                  <a:lnTo>
                    <a:pt x="88" y="646"/>
                  </a:lnTo>
                  <a:lnTo>
                    <a:pt x="60" y="632"/>
                  </a:lnTo>
                  <a:lnTo>
                    <a:pt x="33" y="620"/>
                  </a:lnTo>
                  <a:lnTo>
                    <a:pt x="21" y="606"/>
                  </a:lnTo>
                  <a:lnTo>
                    <a:pt x="33" y="593"/>
                  </a:lnTo>
                  <a:lnTo>
                    <a:pt x="21" y="579"/>
                  </a:lnTo>
                  <a:lnTo>
                    <a:pt x="13" y="573"/>
                  </a:lnTo>
                  <a:lnTo>
                    <a:pt x="0" y="567"/>
                  </a:lnTo>
                  <a:lnTo>
                    <a:pt x="7" y="560"/>
                  </a:lnTo>
                  <a:lnTo>
                    <a:pt x="27" y="560"/>
                  </a:lnTo>
                  <a:lnTo>
                    <a:pt x="33" y="554"/>
                  </a:lnTo>
                  <a:lnTo>
                    <a:pt x="40" y="554"/>
                  </a:lnTo>
                  <a:lnTo>
                    <a:pt x="40" y="540"/>
                  </a:lnTo>
                  <a:lnTo>
                    <a:pt x="33" y="532"/>
                  </a:lnTo>
                  <a:lnTo>
                    <a:pt x="27" y="532"/>
                  </a:lnTo>
                  <a:lnTo>
                    <a:pt x="27" y="519"/>
                  </a:lnTo>
                  <a:lnTo>
                    <a:pt x="33" y="514"/>
                  </a:lnTo>
                  <a:lnTo>
                    <a:pt x="60" y="514"/>
                  </a:lnTo>
                  <a:lnTo>
                    <a:pt x="81" y="507"/>
                  </a:lnTo>
                  <a:lnTo>
                    <a:pt x="88" y="501"/>
                  </a:lnTo>
                  <a:lnTo>
                    <a:pt x="73" y="487"/>
                  </a:lnTo>
                  <a:lnTo>
                    <a:pt x="67" y="487"/>
                  </a:lnTo>
                  <a:lnTo>
                    <a:pt x="73" y="419"/>
                  </a:lnTo>
                  <a:lnTo>
                    <a:pt x="73" y="406"/>
                  </a:lnTo>
                  <a:lnTo>
                    <a:pt x="106" y="380"/>
                  </a:lnTo>
                  <a:lnTo>
                    <a:pt x="121" y="380"/>
                  </a:lnTo>
                  <a:lnTo>
                    <a:pt x="135" y="353"/>
                  </a:lnTo>
                  <a:lnTo>
                    <a:pt x="168" y="339"/>
                  </a:lnTo>
                  <a:lnTo>
                    <a:pt x="202" y="320"/>
                  </a:lnTo>
                  <a:lnTo>
                    <a:pt x="208" y="306"/>
                  </a:lnTo>
                  <a:lnTo>
                    <a:pt x="208" y="300"/>
                  </a:lnTo>
                  <a:lnTo>
                    <a:pt x="195" y="286"/>
                  </a:lnTo>
                  <a:lnTo>
                    <a:pt x="187" y="286"/>
                  </a:lnTo>
                  <a:lnTo>
                    <a:pt x="187" y="267"/>
                  </a:lnTo>
                  <a:lnTo>
                    <a:pt x="202" y="253"/>
                  </a:lnTo>
                  <a:lnTo>
                    <a:pt x="214" y="234"/>
                  </a:lnTo>
                  <a:lnTo>
                    <a:pt x="214" y="226"/>
                  </a:lnTo>
                  <a:lnTo>
                    <a:pt x="202" y="212"/>
                  </a:lnTo>
                  <a:lnTo>
                    <a:pt x="181" y="212"/>
                  </a:lnTo>
                  <a:lnTo>
                    <a:pt x="174" y="220"/>
                  </a:lnTo>
                  <a:lnTo>
                    <a:pt x="160" y="212"/>
                  </a:lnTo>
                  <a:lnTo>
                    <a:pt x="148" y="212"/>
                  </a:lnTo>
                  <a:lnTo>
                    <a:pt x="135" y="212"/>
                  </a:lnTo>
                  <a:lnTo>
                    <a:pt x="127" y="193"/>
                  </a:lnTo>
                  <a:lnTo>
                    <a:pt x="106" y="173"/>
                  </a:lnTo>
                  <a:lnTo>
                    <a:pt x="106" y="140"/>
                  </a:lnTo>
                  <a:lnTo>
                    <a:pt x="93" y="126"/>
                  </a:lnTo>
                  <a:lnTo>
                    <a:pt x="93" y="93"/>
                  </a:lnTo>
                  <a:lnTo>
                    <a:pt x="88" y="93"/>
                  </a:lnTo>
                  <a:lnTo>
                    <a:pt x="88" y="73"/>
                  </a:lnTo>
                  <a:lnTo>
                    <a:pt x="81" y="66"/>
                  </a:lnTo>
                  <a:lnTo>
                    <a:pt x="81" y="48"/>
                  </a:lnTo>
                  <a:lnTo>
                    <a:pt x="73" y="40"/>
                  </a:lnTo>
                  <a:lnTo>
                    <a:pt x="73" y="0"/>
                  </a:lnTo>
                  <a:lnTo>
                    <a:pt x="88" y="13"/>
                  </a:lnTo>
                  <a:lnTo>
                    <a:pt x="106" y="34"/>
                  </a:lnTo>
                  <a:lnTo>
                    <a:pt x="114" y="54"/>
                  </a:lnTo>
                  <a:lnTo>
                    <a:pt x="121" y="99"/>
                  </a:lnTo>
                  <a:lnTo>
                    <a:pt x="141" y="120"/>
                  </a:lnTo>
                  <a:lnTo>
                    <a:pt x="160" y="140"/>
                  </a:lnTo>
                  <a:lnTo>
                    <a:pt x="168" y="154"/>
                  </a:lnTo>
                  <a:lnTo>
                    <a:pt x="187" y="173"/>
                  </a:lnTo>
                  <a:lnTo>
                    <a:pt x="202" y="187"/>
                  </a:lnTo>
                  <a:lnTo>
                    <a:pt x="241" y="187"/>
                  </a:lnTo>
                  <a:lnTo>
                    <a:pt x="255" y="200"/>
                  </a:lnTo>
                  <a:lnTo>
                    <a:pt x="262" y="212"/>
                  </a:lnTo>
                  <a:lnTo>
                    <a:pt x="301" y="220"/>
                  </a:lnTo>
                  <a:lnTo>
                    <a:pt x="322" y="212"/>
                  </a:lnTo>
                  <a:lnTo>
                    <a:pt x="349" y="240"/>
                  </a:lnTo>
                  <a:lnTo>
                    <a:pt x="363" y="261"/>
                  </a:lnTo>
                  <a:lnTo>
                    <a:pt x="355" y="292"/>
                  </a:lnTo>
                  <a:lnTo>
                    <a:pt x="349" y="327"/>
                  </a:lnTo>
                  <a:lnTo>
                    <a:pt x="334" y="347"/>
                  </a:lnTo>
                  <a:lnTo>
                    <a:pt x="322" y="353"/>
                  </a:lnTo>
                  <a:lnTo>
                    <a:pt x="322" y="366"/>
                  </a:lnTo>
                  <a:lnTo>
                    <a:pt x="309" y="366"/>
                  </a:lnTo>
                  <a:lnTo>
                    <a:pt x="301" y="347"/>
                  </a:lnTo>
                  <a:lnTo>
                    <a:pt x="309" y="327"/>
                  </a:lnTo>
                  <a:lnTo>
                    <a:pt x="309" y="320"/>
                  </a:lnTo>
                  <a:lnTo>
                    <a:pt x="288" y="320"/>
                  </a:lnTo>
                  <a:lnTo>
                    <a:pt x="274" y="320"/>
                  </a:lnTo>
                  <a:lnTo>
                    <a:pt x="282" y="347"/>
                  </a:lnTo>
                  <a:lnTo>
                    <a:pt x="282" y="380"/>
                  </a:lnTo>
                  <a:lnTo>
                    <a:pt x="282" y="427"/>
                  </a:lnTo>
                  <a:lnTo>
                    <a:pt x="274" y="454"/>
                  </a:lnTo>
                  <a:lnTo>
                    <a:pt x="268" y="507"/>
                  </a:lnTo>
                  <a:lnTo>
                    <a:pt x="274" y="579"/>
                  </a:lnTo>
                  <a:lnTo>
                    <a:pt x="288" y="614"/>
                  </a:lnTo>
                  <a:lnTo>
                    <a:pt x="288" y="653"/>
                  </a:lnTo>
                  <a:lnTo>
                    <a:pt x="282" y="667"/>
                  </a:lnTo>
                  <a:lnTo>
                    <a:pt x="274" y="687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02" name="Freeform 114"/>
            <p:cNvSpPr>
              <a:spLocks/>
            </p:cNvSpPr>
            <p:nvPr/>
          </p:nvSpPr>
          <p:spPr bwMode="auto">
            <a:xfrm>
              <a:off x="7116763" y="2646363"/>
              <a:ext cx="458787" cy="889000"/>
            </a:xfrm>
            <a:custGeom>
              <a:avLst/>
              <a:gdLst/>
              <a:ahLst/>
              <a:cxnLst>
                <a:cxn ang="0">
                  <a:pos x="259" y="698"/>
                </a:cxn>
                <a:cxn ang="0">
                  <a:pos x="211" y="670"/>
                </a:cxn>
                <a:cxn ang="0">
                  <a:pos x="129" y="684"/>
                </a:cxn>
                <a:cxn ang="0">
                  <a:pos x="61" y="643"/>
                </a:cxn>
                <a:cxn ang="0">
                  <a:pos x="20" y="616"/>
                </a:cxn>
                <a:cxn ang="0">
                  <a:pos x="20" y="588"/>
                </a:cxn>
                <a:cxn ang="0">
                  <a:pos x="0" y="576"/>
                </a:cxn>
                <a:cxn ang="0">
                  <a:pos x="26" y="569"/>
                </a:cxn>
                <a:cxn ang="0">
                  <a:pos x="41" y="563"/>
                </a:cxn>
                <a:cxn ang="0">
                  <a:pos x="34" y="542"/>
                </a:cxn>
                <a:cxn ang="0">
                  <a:pos x="26" y="528"/>
                </a:cxn>
                <a:cxn ang="0">
                  <a:pos x="61" y="522"/>
                </a:cxn>
                <a:cxn ang="0">
                  <a:pos x="89" y="508"/>
                </a:cxn>
                <a:cxn ang="0">
                  <a:pos x="68" y="495"/>
                </a:cxn>
                <a:cxn ang="0">
                  <a:pos x="74" y="413"/>
                </a:cxn>
                <a:cxn ang="0">
                  <a:pos x="123" y="386"/>
                </a:cxn>
                <a:cxn ang="0">
                  <a:pos x="171" y="345"/>
                </a:cxn>
                <a:cxn ang="0">
                  <a:pos x="211" y="311"/>
                </a:cxn>
                <a:cxn ang="0">
                  <a:pos x="198" y="292"/>
                </a:cxn>
                <a:cxn ang="0">
                  <a:pos x="190" y="271"/>
                </a:cxn>
                <a:cxn ang="0">
                  <a:pos x="219" y="237"/>
                </a:cxn>
                <a:cxn ang="0">
                  <a:pos x="205" y="216"/>
                </a:cxn>
                <a:cxn ang="0">
                  <a:pos x="177" y="224"/>
                </a:cxn>
                <a:cxn ang="0">
                  <a:pos x="150" y="216"/>
                </a:cxn>
                <a:cxn ang="0">
                  <a:pos x="129" y="196"/>
                </a:cxn>
                <a:cxn ang="0">
                  <a:pos x="108" y="142"/>
                </a:cxn>
                <a:cxn ang="0">
                  <a:pos x="95" y="95"/>
                </a:cxn>
                <a:cxn ang="0">
                  <a:pos x="89" y="75"/>
                </a:cxn>
                <a:cxn ang="0">
                  <a:pos x="82" y="48"/>
                </a:cxn>
                <a:cxn ang="0">
                  <a:pos x="74" y="0"/>
                </a:cxn>
                <a:cxn ang="0">
                  <a:pos x="108" y="34"/>
                </a:cxn>
                <a:cxn ang="0">
                  <a:pos x="123" y="101"/>
                </a:cxn>
                <a:cxn ang="0">
                  <a:pos x="164" y="142"/>
                </a:cxn>
                <a:cxn ang="0">
                  <a:pos x="190" y="177"/>
                </a:cxn>
                <a:cxn ang="0">
                  <a:pos x="246" y="190"/>
                </a:cxn>
                <a:cxn ang="0">
                  <a:pos x="267" y="216"/>
                </a:cxn>
                <a:cxn ang="0">
                  <a:pos x="328" y="216"/>
                </a:cxn>
                <a:cxn ang="0">
                  <a:pos x="370" y="264"/>
                </a:cxn>
                <a:cxn ang="0">
                  <a:pos x="356" y="333"/>
                </a:cxn>
                <a:cxn ang="0">
                  <a:pos x="328" y="358"/>
                </a:cxn>
                <a:cxn ang="0">
                  <a:pos x="314" y="372"/>
                </a:cxn>
                <a:cxn ang="0">
                  <a:pos x="314" y="333"/>
                </a:cxn>
                <a:cxn ang="0">
                  <a:pos x="293" y="325"/>
                </a:cxn>
                <a:cxn ang="0">
                  <a:pos x="287" y="352"/>
                </a:cxn>
                <a:cxn ang="0">
                  <a:pos x="287" y="434"/>
                </a:cxn>
                <a:cxn ang="0">
                  <a:pos x="273" y="514"/>
                </a:cxn>
                <a:cxn ang="0">
                  <a:pos x="293" y="623"/>
                </a:cxn>
                <a:cxn ang="0">
                  <a:pos x="287" y="678"/>
                </a:cxn>
              </a:cxnLst>
              <a:rect l="0" t="0" r="r" b="b"/>
              <a:pathLst>
                <a:path w="371" h="699">
                  <a:moveTo>
                    <a:pt x="280" y="698"/>
                  </a:moveTo>
                  <a:lnTo>
                    <a:pt x="259" y="698"/>
                  </a:lnTo>
                  <a:lnTo>
                    <a:pt x="225" y="670"/>
                  </a:lnTo>
                  <a:lnTo>
                    <a:pt x="211" y="670"/>
                  </a:lnTo>
                  <a:lnTo>
                    <a:pt x="190" y="684"/>
                  </a:lnTo>
                  <a:lnTo>
                    <a:pt x="129" y="684"/>
                  </a:lnTo>
                  <a:lnTo>
                    <a:pt x="89" y="657"/>
                  </a:lnTo>
                  <a:lnTo>
                    <a:pt x="61" y="643"/>
                  </a:lnTo>
                  <a:lnTo>
                    <a:pt x="34" y="629"/>
                  </a:lnTo>
                  <a:lnTo>
                    <a:pt x="20" y="616"/>
                  </a:lnTo>
                  <a:lnTo>
                    <a:pt x="34" y="602"/>
                  </a:lnTo>
                  <a:lnTo>
                    <a:pt x="20" y="588"/>
                  </a:lnTo>
                  <a:lnTo>
                    <a:pt x="13" y="582"/>
                  </a:lnTo>
                  <a:lnTo>
                    <a:pt x="0" y="576"/>
                  </a:lnTo>
                  <a:lnTo>
                    <a:pt x="7" y="569"/>
                  </a:lnTo>
                  <a:lnTo>
                    <a:pt x="26" y="569"/>
                  </a:lnTo>
                  <a:lnTo>
                    <a:pt x="34" y="563"/>
                  </a:lnTo>
                  <a:lnTo>
                    <a:pt x="41" y="563"/>
                  </a:lnTo>
                  <a:lnTo>
                    <a:pt x="41" y="549"/>
                  </a:lnTo>
                  <a:lnTo>
                    <a:pt x="34" y="542"/>
                  </a:lnTo>
                  <a:lnTo>
                    <a:pt x="26" y="542"/>
                  </a:lnTo>
                  <a:lnTo>
                    <a:pt x="26" y="528"/>
                  </a:lnTo>
                  <a:lnTo>
                    <a:pt x="34" y="522"/>
                  </a:lnTo>
                  <a:lnTo>
                    <a:pt x="61" y="522"/>
                  </a:lnTo>
                  <a:lnTo>
                    <a:pt x="82" y="514"/>
                  </a:lnTo>
                  <a:lnTo>
                    <a:pt x="89" y="508"/>
                  </a:lnTo>
                  <a:lnTo>
                    <a:pt x="74" y="495"/>
                  </a:lnTo>
                  <a:lnTo>
                    <a:pt x="68" y="495"/>
                  </a:lnTo>
                  <a:lnTo>
                    <a:pt x="74" y="426"/>
                  </a:lnTo>
                  <a:lnTo>
                    <a:pt x="74" y="413"/>
                  </a:lnTo>
                  <a:lnTo>
                    <a:pt x="108" y="386"/>
                  </a:lnTo>
                  <a:lnTo>
                    <a:pt x="123" y="386"/>
                  </a:lnTo>
                  <a:lnTo>
                    <a:pt x="137" y="358"/>
                  </a:lnTo>
                  <a:lnTo>
                    <a:pt x="171" y="345"/>
                  </a:lnTo>
                  <a:lnTo>
                    <a:pt x="205" y="325"/>
                  </a:lnTo>
                  <a:lnTo>
                    <a:pt x="211" y="311"/>
                  </a:lnTo>
                  <a:lnTo>
                    <a:pt x="211" y="305"/>
                  </a:lnTo>
                  <a:lnTo>
                    <a:pt x="198" y="292"/>
                  </a:lnTo>
                  <a:lnTo>
                    <a:pt x="190" y="292"/>
                  </a:lnTo>
                  <a:lnTo>
                    <a:pt x="190" y="271"/>
                  </a:lnTo>
                  <a:lnTo>
                    <a:pt x="205" y="257"/>
                  </a:lnTo>
                  <a:lnTo>
                    <a:pt x="219" y="237"/>
                  </a:lnTo>
                  <a:lnTo>
                    <a:pt x="219" y="230"/>
                  </a:lnTo>
                  <a:lnTo>
                    <a:pt x="205" y="216"/>
                  </a:lnTo>
                  <a:lnTo>
                    <a:pt x="185" y="216"/>
                  </a:lnTo>
                  <a:lnTo>
                    <a:pt x="177" y="224"/>
                  </a:lnTo>
                  <a:lnTo>
                    <a:pt x="164" y="216"/>
                  </a:lnTo>
                  <a:lnTo>
                    <a:pt x="150" y="216"/>
                  </a:lnTo>
                  <a:lnTo>
                    <a:pt x="137" y="216"/>
                  </a:lnTo>
                  <a:lnTo>
                    <a:pt x="129" y="196"/>
                  </a:lnTo>
                  <a:lnTo>
                    <a:pt x="108" y="177"/>
                  </a:lnTo>
                  <a:lnTo>
                    <a:pt x="108" y="142"/>
                  </a:lnTo>
                  <a:lnTo>
                    <a:pt x="95" y="128"/>
                  </a:lnTo>
                  <a:lnTo>
                    <a:pt x="95" y="95"/>
                  </a:lnTo>
                  <a:lnTo>
                    <a:pt x="89" y="95"/>
                  </a:lnTo>
                  <a:lnTo>
                    <a:pt x="89" y="75"/>
                  </a:lnTo>
                  <a:lnTo>
                    <a:pt x="82" y="68"/>
                  </a:lnTo>
                  <a:lnTo>
                    <a:pt x="82" y="48"/>
                  </a:lnTo>
                  <a:lnTo>
                    <a:pt x="74" y="40"/>
                  </a:lnTo>
                  <a:lnTo>
                    <a:pt x="74" y="0"/>
                  </a:lnTo>
                  <a:lnTo>
                    <a:pt x="89" y="13"/>
                  </a:lnTo>
                  <a:lnTo>
                    <a:pt x="108" y="34"/>
                  </a:lnTo>
                  <a:lnTo>
                    <a:pt x="116" y="54"/>
                  </a:lnTo>
                  <a:lnTo>
                    <a:pt x="123" y="101"/>
                  </a:lnTo>
                  <a:lnTo>
                    <a:pt x="143" y="122"/>
                  </a:lnTo>
                  <a:lnTo>
                    <a:pt x="164" y="142"/>
                  </a:lnTo>
                  <a:lnTo>
                    <a:pt x="171" y="155"/>
                  </a:lnTo>
                  <a:lnTo>
                    <a:pt x="190" y="177"/>
                  </a:lnTo>
                  <a:lnTo>
                    <a:pt x="205" y="190"/>
                  </a:lnTo>
                  <a:lnTo>
                    <a:pt x="246" y="190"/>
                  </a:lnTo>
                  <a:lnTo>
                    <a:pt x="259" y="204"/>
                  </a:lnTo>
                  <a:lnTo>
                    <a:pt x="267" y="216"/>
                  </a:lnTo>
                  <a:lnTo>
                    <a:pt x="307" y="224"/>
                  </a:lnTo>
                  <a:lnTo>
                    <a:pt x="328" y="216"/>
                  </a:lnTo>
                  <a:lnTo>
                    <a:pt x="356" y="243"/>
                  </a:lnTo>
                  <a:lnTo>
                    <a:pt x="370" y="264"/>
                  </a:lnTo>
                  <a:lnTo>
                    <a:pt x="362" y="298"/>
                  </a:lnTo>
                  <a:lnTo>
                    <a:pt x="356" y="333"/>
                  </a:lnTo>
                  <a:lnTo>
                    <a:pt x="341" y="352"/>
                  </a:lnTo>
                  <a:lnTo>
                    <a:pt x="328" y="358"/>
                  </a:lnTo>
                  <a:lnTo>
                    <a:pt x="328" y="372"/>
                  </a:lnTo>
                  <a:lnTo>
                    <a:pt x="314" y="372"/>
                  </a:lnTo>
                  <a:lnTo>
                    <a:pt x="307" y="352"/>
                  </a:lnTo>
                  <a:lnTo>
                    <a:pt x="314" y="333"/>
                  </a:lnTo>
                  <a:lnTo>
                    <a:pt x="314" y="325"/>
                  </a:lnTo>
                  <a:lnTo>
                    <a:pt x="293" y="325"/>
                  </a:lnTo>
                  <a:lnTo>
                    <a:pt x="280" y="325"/>
                  </a:lnTo>
                  <a:lnTo>
                    <a:pt x="287" y="352"/>
                  </a:lnTo>
                  <a:lnTo>
                    <a:pt x="287" y="386"/>
                  </a:lnTo>
                  <a:lnTo>
                    <a:pt x="287" y="434"/>
                  </a:lnTo>
                  <a:lnTo>
                    <a:pt x="280" y="461"/>
                  </a:lnTo>
                  <a:lnTo>
                    <a:pt x="273" y="514"/>
                  </a:lnTo>
                  <a:lnTo>
                    <a:pt x="280" y="588"/>
                  </a:lnTo>
                  <a:lnTo>
                    <a:pt x="293" y="623"/>
                  </a:lnTo>
                  <a:lnTo>
                    <a:pt x="293" y="664"/>
                  </a:lnTo>
                  <a:lnTo>
                    <a:pt x="287" y="678"/>
                  </a:lnTo>
                  <a:lnTo>
                    <a:pt x="280" y="69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3" name="Freeform 115"/>
            <p:cNvSpPr>
              <a:spLocks/>
            </p:cNvSpPr>
            <p:nvPr/>
          </p:nvSpPr>
          <p:spPr bwMode="auto">
            <a:xfrm>
              <a:off x="6824663" y="3195638"/>
              <a:ext cx="552450" cy="500062"/>
            </a:xfrm>
            <a:custGeom>
              <a:avLst/>
              <a:gdLst/>
              <a:ahLst/>
              <a:cxnLst>
                <a:cxn ang="0">
                  <a:pos x="418" y="268"/>
                </a:cxn>
                <a:cxn ang="0">
                  <a:pos x="447" y="280"/>
                </a:cxn>
                <a:cxn ang="0">
                  <a:pos x="426" y="294"/>
                </a:cxn>
                <a:cxn ang="0">
                  <a:pos x="418" y="393"/>
                </a:cxn>
                <a:cxn ang="0">
                  <a:pos x="401" y="385"/>
                </a:cxn>
                <a:cxn ang="0">
                  <a:pos x="353" y="366"/>
                </a:cxn>
                <a:cxn ang="0">
                  <a:pos x="327" y="354"/>
                </a:cxn>
                <a:cxn ang="0">
                  <a:pos x="321" y="372"/>
                </a:cxn>
                <a:cxn ang="0">
                  <a:pos x="300" y="354"/>
                </a:cxn>
                <a:cxn ang="0">
                  <a:pos x="273" y="372"/>
                </a:cxn>
                <a:cxn ang="0">
                  <a:pos x="254" y="360"/>
                </a:cxn>
                <a:cxn ang="0">
                  <a:pos x="233" y="346"/>
                </a:cxn>
                <a:cxn ang="0">
                  <a:pos x="199" y="354"/>
                </a:cxn>
                <a:cxn ang="0">
                  <a:pos x="167" y="346"/>
                </a:cxn>
                <a:cxn ang="0">
                  <a:pos x="119" y="327"/>
                </a:cxn>
                <a:cxn ang="0">
                  <a:pos x="87" y="319"/>
                </a:cxn>
                <a:cxn ang="0">
                  <a:pos x="100" y="274"/>
                </a:cxn>
                <a:cxn ang="0">
                  <a:pos x="108" y="234"/>
                </a:cxn>
                <a:cxn ang="0">
                  <a:pos x="79" y="209"/>
                </a:cxn>
                <a:cxn ang="0">
                  <a:pos x="53" y="216"/>
                </a:cxn>
                <a:cxn ang="0">
                  <a:pos x="14" y="189"/>
                </a:cxn>
                <a:cxn ang="0">
                  <a:pos x="0" y="144"/>
                </a:cxn>
                <a:cxn ang="0">
                  <a:pos x="14" y="118"/>
                </a:cxn>
                <a:cxn ang="0">
                  <a:pos x="79" y="110"/>
                </a:cxn>
                <a:cxn ang="0">
                  <a:pos x="108" y="79"/>
                </a:cxn>
                <a:cxn ang="0">
                  <a:pos x="140" y="20"/>
                </a:cxn>
                <a:cxn ang="0">
                  <a:pos x="174" y="0"/>
                </a:cxn>
                <a:cxn ang="0">
                  <a:pos x="186" y="26"/>
                </a:cxn>
                <a:cxn ang="0">
                  <a:pos x="192" y="52"/>
                </a:cxn>
                <a:cxn ang="0">
                  <a:pos x="207" y="65"/>
                </a:cxn>
                <a:cxn ang="0">
                  <a:pos x="199" y="104"/>
                </a:cxn>
                <a:cxn ang="0">
                  <a:pos x="207" y="144"/>
                </a:cxn>
                <a:cxn ang="0">
                  <a:pos x="266" y="168"/>
                </a:cxn>
                <a:cxn ang="0">
                  <a:pos x="254" y="189"/>
                </a:cxn>
                <a:cxn ang="0">
                  <a:pos x="321" y="222"/>
                </a:cxn>
                <a:cxn ang="0">
                  <a:pos x="418" y="248"/>
                </a:cxn>
              </a:cxnLst>
              <a:rect l="0" t="0" r="r" b="b"/>
              <a:pathLst>
                <a:path w="448" h="394">
                  <a:moveTo>
                    <a:pt x="418" y="248"/>
                  </a:moveTo>
                  <a:lnTo>
                    <a:pt x="418" y="268"/>
                  </a:lnTo>
                  <a:lnTo>
                    <a:pt x="439" y="268"/>
                  </a:lnTo>
                  <a:lnTo>
                    <a:pt x="447" y="280"/>
                  </a:lnTo>
                  <a:lnTo>
                    <a:pt x="433" y="294"/>
                  </a:lnTo>
                  <a:lnTo>
                    <a:pt x="426" y="294"/>
                  </a:lnTo>
                  <a:lnTo>
                    <a:pt x="418" y="300"/>
                  </a:lnTo>
                  <a:lnTo>
                    <a:pt x="418" y="393"/>
                  </a:lnTo>
                  <a:lnTo>
                    <a:pt x="407" y="393"/>
                  </a:lnTo>
                  <a:lnTo>
                    <a:pt x="401" y="385"/>
                  </a:lnTo>
                  <a:lnTo>
                    <a:pt x="367" y="385"/>
                  </a:lnTo>
                  <a:lnTo>
                    <a:pt x="353" y="366"/>
                  </a:lnTo>
                  <a:lnTo>
                    <a:pt x="338" y="354"/>
                  </a:lnTo>
                  <a:lnTo>
                    <a:pt x="327" y="354"/>
                  </a:lnTo>
                  <a:lnTo>
                    <a:pt x="321" y="366"/>
                  </a:lnTo>
                  <a:lnTo>
                    <a:pt x="321" y="372"/>
                  </a:lnTo>
                  <a:lnTo>
                    <a:pt x="306" y="372"/>
                  </a:lnTo>
                  <a:lnTo>
                    <a:pt x="300" y="354"/>
                  </a:lnTo>
                  <a:lnTo>
                    <a:pt x="293" y="354"/>
                  </a:lnTo>
                  <a:lnTo>
                    <a:pt x="273" y="372"/>
                  </a:lnTo>
                  <a:lnTo>
                    <a:pt x="266" y="366"/>
                  </a:lnTo>
                  <a:lnTo>
                    <a:pt x="254" y="360"/>
                  </a:lnTo>
                  <a:lnTo>
                    <a:pt x="241" y="360"/>
                  </a:lnTo>
                  <a:lnTo>
                    <a:pt x="233" y="346"/>
                  </a:lnTo>
                  <a:lnTo>
                    <a:pt x="207" y="346"/>
                  </a:lnTo>
                  <a:lnTo>
                    <a:pt x="199" y="354"/>
                  </a:lnTo>
                  <a:lnTo>
                    <a:pt x="192" y="354"/>
                  </a:lnTo>
                  <a:lnTo>
                    <a:pt x="167" y="346"/>
                  </a:lnTo>
                  <a:lnTo>
                    <a:pt x="146" y="340"/>
                  </a:lnTo>
                  <a:lnTo>
                    <a:pt x="119" y="327"/>
                  </a:lnTo>
                  <a:lnTo>
                    <a:pt x="100" y="319"/>
                  </a:lnTo>
                  <a:lnTo>
                    <a:pt x="87" y="319"/>
                  </a:lnTo>
                  <a:lnTo>
                    <a:pt x="100" y="300"/>
                  </a:lnTo>
                  <a:lnTo>
                    <a:pt x="100" y="274"/>
                  </a:lnTo>
                  <a:lnTo>
                    <a:pt x="100" y="248"/>
                  </a:lnTo>
                  <a:lnTo>
                    <a:pt x="108" y="234"/>
                  </a:lnTo>
                  <a:lnTo>
                    <a:pt x="100" y="222"/>
                  </a:lnTo>
                  <a:lnTo>
                    <a:pt x="79" y="209"/>
                  </a:lnTo>
                  <a:lnTo>
                    <a:pt x="66" y="209"/>
                  </a:lnTo>
                  <a:lnTo>
                    <a:pt x="53" y="216"/>
                  </a:lnTo>
                  <a:lnTo>
                    <a:pt x="34" y="195"/>
                  </a:lnTo>
                  <a:lnTo>
                    <a:pt x="14" y="189"/>
                  </a:lnTo>
                  <a:lnTo>
                    <a:pt x="0" y="182"/>
                  </a:lnTo>
                  <a:lnTo>
                    <a:pt x="0" y="144"/>
                  </a:lnTo>
                  <a:lnTo>
                    <a:pt x="0" y="131"/>
                  </a:lnTo>
                  <a:lnTo>
                    <a:pt x="14" y="118"/>
                  </a:lnTo>
                  <a:lnTo>
                    <a:pt x="39" y="110"/>
                  </a:lnTo>
                  <a:lnTo>
                    <a:pt x="79" y="110"/>
                  </a:lnTo>
                  <a:lnTo>
                    <a:pt x="100" y="104"/>
                  </a:lnTo>
                  <a:lnTo>
                    <a:pt x="108" y="79"/>
                  </a:lnTo>
                  <a:lnTo>
                    <a:pt x="119" y="38"/>
                  </a:lnTo>
                  <a:lnTo>
                    <a:pt x="140" y="2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86" y="13"/>
                  </a:lnTo>
                  <a:lnTo>
                    <a:pt x="186" y="26"/>
                  </a:lnTo>
                  <a:lnTo>
                    <a:pt x="192" y="38"/>
                  </a:lnTo>
                  <a:lnTo>
                    <a:pt x="192" y="52"/>
                  </a:lnTo>
                  <a:lnTo>
                    <a:pt x="192" y="65"/>
                  </a:lnTo>
                  <a:lnTo>
                    <a:pt x="207" y="65"/>
                  </a:lnTo>
                  <a:lnTo>
                    <a:pt x="207" y="98"/>
                  </a:lnTo>
                  <a:lnTo>
                    <a:pt x="199" y="104"/>
                  </a:lnTo>
                  <a:lnTo>
                    <a:pt x="199" y="137"/>
                  </a:lnTo>
                  <a:lnTo>
                    <a:pt x="207" y="144"/>
                  </a:lnTo>
                  <a:lnTo>
                    <a:pt x="233" y="144"/>
                  </a:lnTo>
                  <a:lnTo>
                    <a:pt x="266" y="168"/>
                  </a:lnTo>
                  <a:lnTo>
                    <a:pt x="254" y="182"/>
                  </a:lnTo>
                  <a:lnTo>
                    <a:pt x="254" y="189"/>
                  </a:lnTo>
                  <a:lnTo>
                    <a:pt x="266" y="195"/>
                  </a:lnTo>
                  <a:lnTo>
                    <a:pt x="321" y="222"/>
                  </a:lnTo>
                  <a:lnTo>
                    <a:pt x="359" y="248"/>
                  </a:lnTo>
                  <a:lnTo>
                    <a:pt x="418" y="248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04" name="Freeform 116"/>
            <p:cNvSpPr>
              <a:spLocks/>
            </p:cNvSpPr>
            <p:nvPr/>
          </p:nvSpPr>
          <p:spPr bwMode="auto">
            <a:xfrm>
              <a:off x="6824663" y="3195638"/>
              <a:ext cx="568325" cy="514350"/>
            </a:xfrm>
            <a:custGeom>
              <a:avLst/>
              <a:gdLst/>
              <a:ahLst/>
              <a:cxnLst>
                <a:cxn ang="0">
                  <a:pos x="432" y="275"/>
                </a:cxn>
                <a:cxn ang="0">
                  <a:pos x="461" y="287"/>
                </a:cxn>
                <a:cxn ang="0">
                  <a:pos x="440" y="301"/>
                </a:cxn>
                <a:cxn ang="0">
                  <a:pos x="432" y="403"/>
                </a:cxn>
                <a:cxn ang="0">
                  <a:pos x="413" y="395"/>
                </a:cxn>
                <a:cxn ang="0">
                  <a:pos x="365" y="376"/>
                </a:cxn>
                <a:cxn ang="0">
                  <a:pos x="336" y="362"/>
                </a:cxn>
                <a:cxn ang="0">
                  <a:pos x="330" y="382"/>
                </a:cxn>
                <a:cxn ang="0">
                  <a:pos x="309" y="362"/>
                </a:cxn>
                <a:cxn ang="0">
                  <a:pos x="282" y="382"/>
                </a:cxn>
                <a:cxn ang="0">
                  <a:pos x="261" y="368"/>
                </a:cxn>
                <a:cxn ang="0">
                  <a:pos x="240" y="355"/>
                </a:cxn>
                <a:cxn ang="0">
                  <a:pos x="206" y="362"/>
                </a:cxn>
                <a:cxn ang="0">
                  <a:pos x="172" y="355"/>
                </a:cxn>
                <a:cxn ang="0">
                  <a:pos x="124" y="335"/>
                </a:cxn>
                <a:cxn ang="0">
                  <a:pos x="89" y="328"/>
                </a:cxn>
                <a:cxn ang="0">
                  <a:pos x="103" y="281"/>
                </a:cxn>
                <a:cxn ang="0">
                  <a:pos x="110" y="241"/>
                </a:cxn>
                <a:cxn ang="0">
                  <a:pos x="82" y="214"/>
                </a:cxn>
                <a:cxn ang="0">
                  <a:pos x="55" y="221"/>
                </a:cxn>
                <a:cxn ang="0">
                  <a:pos x="14" y="194"/>
                </a:cxn>
                <a:cxn ang="0">
                  <a:pos x="0" y="148"/>
                </a:cxn>
                <a:cxn ang="0">
                  <a:pos x="14" y="121"/>
                </a:cxn>
                <a:cxn ang="0">
                  <a:pos x="82" y="113"/>
                </a:cxn>
                <a:cxn ang="0">
                  <a:pos x="110" y="80"/>
                </a:cxn>
                <a:cxn ang="0">
                  <a:pos x="145" y="20"/>
                </a:cxn>
                <a:cxn ang="0">
                  <a:pos x="179" y="0"/>
                </a:cxn>
                <a:cxn ang="0">
                  <a:pos x="193" y="26"/>
                </a:cxn>
                <a:cxn ang="0">
                  <a:pos x="199" y="53"/>
                </a:cxn>
                <a:cxn ang="0">
                  <a:pos x="214" y="67"/>
                </a:cxn>
                <a:cxn ang="0">
                  <a:pos x="206" y="107"/>
                </a:cxn>
                <a:cxn ang="0">
                  <a:pos x="214" y="148"/>
                </a:cxn>
                <a:cxn ang="0">
                  <a:pos x="275" y="173"/>
                </a:cxn>
                <a:cxn ang="0">
                  <a:pos x="261" y="194"/>
                </a:cxn>
                <a:cxn ang="0">
                  <a:pos x="330" y="227"/>
                </a:cxn>
                <a:cxn ang="0">
                  <a:pos x="432" y="254"/>
                </a:cxn>
              </a:cxnLst>
              <a:rect l="0" t="0" r="r" b="b"/>
              <a:pathLst>
                <a:path w="462" h="404">
                  <a:moveTo>
                    <a:pt x="432" y="254"/>
                  </a:moveTo>
                  <a:lnTo>
                    <a:pt x="432" y="275"/>
                  </a:lnTo>
                  <a:lnTo>
                    <a:pt x="453" y="275"/>
                  </a:lnTo>
                  <a:lnTo>
                    <a:pt x="461" y="287"/>
                  </a:lnTo>
                  <a:lnTo>
                    <a:pt x="447" y="301"/>
                  </a:lnTo>
                  <a:lnTo>
                    <a:pt x="440" y="301"/>
                  </a:lnTo>
                  <a:lnTo>
                    <a:pt x="432" y="308"/>
                  </a:lnTo>
                  <a:lnTo>
                    <a:pt x="432" y="403"/>
                  </a:lnTo>
                  <a:lnTo>
                    <a:pt x="419" y="403"/>
                  </a:lnTo>
                  <a:lnTo>
                    <a:pt x="413" y="395"/>
                  </a:lnTo>
                  <a:lnTo>
                    <a:pt x="378" y="395"/>
                  </a:lnTo>
                  <a:lnTo>
                    <a:pt x="365" y="376"/>
                  </a:lnTo>
                  <a:lnTo>
                    <a:pt x="350" y="362"/>
                  </a:lnTo>
                  <a:lnTo>
                    <a:pt x="336" y="362"/>
                  </a:lnTo>
                  <a:lnTo>
                    <a:pt x="330" y="376"/>
                  </a:lnTo>
                  <a:lnTo>
                    <a:pt x="330" y="382"/>
                  </a:lnTo>
                  <a:lnTo>
                    <a:pt x="315" y="382"/>
                  </a:lnTo>
                  <a:lnTo>
                    <a:pt x="309" y="362"/>
                  </a:lnTo>
                  <a:lnTo>
                    <a:pt x="302" y="362"/>
                  </a:lnTo>
                  <a:lnTo>
                    <a:pt x="282" y="382"/>
                  </a:lnTo>
                  <a:lnTo>
                    <a:pt x="275" y="376"/>
                  </a:lnTo>
                  <a:lnTo>
                    <a:pt x="261" y="368"/>
                  </a:lnTo>
                  <a:lnTo>
                    <a:pt x="248" y="368"/>
                  </a:lnTo>
                  <a:lnTo>
                    <a:pt x="240" y="355"/>
                  </a:lnTo>
                  <a:lnTo>
                    <a:pt x="214" y="355"/>
                  </a:lnTo>
                  <a:lnTo>
                    <a:pt x="206" y="362"/>
                  </a:lnTo>
                  <a:lnTo>
                    <a:pt x="199" y="362"/>
                  </a:lnTo>
                  <a:lnTo>
                    <a:pt x="172" y="355"/>
                  </a:lnTo>
                  <a:lnTo>
                    <a:pt x="151" y="349"/>
                  </a:lnTo>
                  <a:lnTo>
                    <a:pt x="124" y="335"/>
                  </a:lnTo>
                  <a:lnTo>
                    <a:pt x="103" y="328"/>
                  </a:lnTo>
                  <a:lnTo>
                    <a:pt x="89" y="328"/>
                  </a:lnTo>
                  <a:lnTo>
                    <a:pt x="103" y="308"/>
                  </a:lnTo>
                  <a:lnTo>
                    <a:pt x="103" y="281"/>
                  </a:lnTo>
                  <a:lnTo>
                    <a:pt x="103" y="254"/>
                  </a:lnTo>
                  <a:lnTo>
                    <a:pt x="110" y="241"/>
                  </a:lnTo>
                  <a:lnTo>
                    <a:pt x="103" y="227"/>
                  </a:lnTo>
                  <a:lnTo>
                    <a:pt x="82" y="214"/>
                  </a:lnTo>
                  <a:lnTo>
                    <a:pt x="68" y="214"/>
                  </a:lnTo>
                  <a:lnTo>
                    <a:pt x="55" y="221"/>
                  </a:lnTo>
                  <a:lnTo>
                    <a:pt x="34" y="200"/>
                  </a:lnTo>
                  <a:lnTo>
                    <a:pt x="14" y="194"/>
                  </a:lnTo>
                  <a:lnTo>
                    <a:pt x="0" y="187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14" y="121"/>
                  </a:lnTo>
                  <a:lnTo>
                    <a:pt x="41" y="113"/>
                  </a:lnTo>
                  <a:lnTo>
                    <a:pt x="82" y="113"/>
                  </a:lnTo>
                  <a:lnTo>
                    <a:pt x="103" y="107"/>
                  </a:lnTo>
                  <a:lnTo>
                    <a:pt x="110" y="80"/>
                  </a:lnTo>
                  <a:lnTo>
                    <a:pt x="124" y="40"/>
                  </a:lnTo>
                  <a:lnTo>
                    <a:pt x="145" y="20"/>
                  </a:lnTo>
                  <a:lnTo>
                    <a:pt x="166" y="0"/>
                  </a:lnTo>
                  <a:lnTo>
                    <a:pt x="179" y="0"/>
                  </a:lnTo>
                  <a:lnTo>
                    <a:pt x="193" y="13"/>
                  </a:lnTo>
                  <a:lnTo>
                    <a:pt x="193" y="26"/>
                  </a:lnTo>
                  <a:lnTo>
                    <a:pt x="199" y="40"/>
                  </a:lnTo>
                  <a:lnTo>
                    <a:pt x="199" y="53"/>
                  </a:lnTo>
                  <a:lnTo>
                    <a:pt x="199" y="67"/>
                  </a:lnTo>
                  <a:lnTo>
                    <a:pt x="214" y="67"/>
                  </a:lnTo>
                  <a:lnTo>
                    <a:pt x="214" y="100"/>
                  </a:lnTo>
                  <a:lnTo>
                    <a:pt x="206" y="107"/>
                  </a:lnTo>
                  <a:lnTo>
                    <a:pt x="206" y="140"/>
                  </a:lnTo>
                  <a:lnTo>
                    <a:pt x="214" y="148"/>
                  </a:lnTo>
                  <a:lnTo>
                    <a:pt x="240" y="148"/>
                  </a:lnTo>
                  <a:lnTo>
                    <a:pt x="275" y="173"/>
                  </a:lnTo>
                  <a:lnTo>
                    <a:pt x="261" y="187"/>
                  </a:lnTo>
                  <a:lnTo>
                    <a:pt x="261" y="194"/>
                  </a:lnTo>
                  <a:lnTo>
                    <a:pt x="275" y="200"/>
                  </a:lnTo>
                  <a:lnTo>
                    <a:pt x="330" y="227"/>
                  </a:lnTo>
                  <a:lnTo>
                    <a:pt x="371" y="254"/>
                  </a:lnTo>
                  <a:lnTo>
                    <a:pt x="432" y="25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" name="Freeform 117"/>
            <p:cNvSpPr>
              <a:spLocks/>
            </p:cNvSpPr>
            <p:nvPr/>
          </p:nvSpPr>
          <p:spPr bwMode="auto">
            <a:xfrm>
              <a:off x="7053263" y="3657600"/>
              <a:ext cx="228600" cy="230188"/>
            </a:xfrm>
            <a:custGeom>
              <a:avLst/>
              <a:gdLst/>
              <a:ahLst/>
              <a:cxnLst>
                <a:cxn ang="0">
                  <a:pos x="184" y="31"/>
                </a:cxn>
                <a:cxn ang="0">
                  <a:pos x="143" y="49"/>
                </a:cxn>
                <a:cxn ang="0">
                  <a:pos x="110" y="75"/>
                </a:cxn>
                <a:cxn ang="0">
                  <a:pos x="110" y="102"/>
                </a:cxn>
                <a:cxn ang="0">
                  <a:pos x="106" y="127"/>
                </a:cxn>
                <a:cxn ang="0">
                  <a:pos x="92" y="133"/>
                </a:cxn>
                <a:cxn ang="0">
                  <a:pos x="77" y="139"/>
                </a:cxn>
                <a:cxn ang="0">
                  <a:pos x="77" y="165"/>
                </a:cxn>
                <a:cxn ang="0">
                  <a:pos x="59" y="171"/>
                </a:cxn>
                <a:cxn ang="0">
                  <a:pos x="52" y="171"/>
                </a:cxn>
                <a:cxn ang="0">
                  <a:pos x="46" y="179"/>
                </a:cxn>
                <a:cxn ang="0">
                  <a:pos x="26" y="159"/>
                </a:cxn>
                <a:cxn ang="0">
                  <a:pos x="13" y="139"/>
                </a:cxn>
                <a:cxn ang="0">
                  <a:pos x="0" y="133"/>
                </a:cxn>
                <a:cxn ang="0">
                  <a:pos x="0" y="114"/>
                </a:cxn>
                <a:cxn ang="0">
                  <a:pos x="0" y="96"/>
                </a:cxn>
                <a:cxn ang="0">
                  <a:pos x="13" y="70"/>
                </a:cxn>
                <a:cxn ang="0">
                  <a:pos x="26" y="63"/>
                </a:cxn>
                <a:cxn ang="0">
                  <a:pos x="40" y="63"/>
                </a:cxn>
                <a:cxn ang="0">
                  <a:pos x="46" y="49"/>
                </a:cxn>
                <a:cxn ang="0">
                  <a:pos x="52" y="45"/>
                </a:cxn>
                <a:cxn ang="0">
                  <a:pos x="59" y="45"/>
                </a:cxn>
                <a:cxn ang="0">
                  <a:pos x="73" y="49"/>
                </a:cxn>
                <a:cxn ang="0">
                  <a:pos x="85" y="45"/>
                </a:cxn>
                <a:cxn ang="0">
                  <a:pos x="98" y="45"/>
                </a:cxn>
                <a:cxn ang="0">
                  <a:pos x="92" y="18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24" y="18"/>
                </a:cxn>
                <a:cxn ang="0">
                  <a:pos x="137" y="18"/>
                </a:cxn>
                <a:cxn ang="0">
                  <a:pos x="137" y="13"/>
                </a:cxn>
                <a:cxn ang="0">
                  <a:pos x="143" y="0"/>
                </a:cxn>
                <a:cxn ang="0">
                  <a:pos x="157" y="0"/>
                </a:cxn>
                <a:cxn ang="0">
                  <a:pos x="184" y="31"/>
                </a:cxn>
              </a:cxnLst>
              <a:rect l="0" t="0" r="r" b="b"/>
              <a:pathLst>
                <a:path w="185" h="180">
                  <a:moveTo>
                    <a:pt x="184" y="31"/>
                  </a:moveTo>
                  <a:lnTo>
                    <a:pt x="143" y="49"/>
                  </a:lnTo>
                  <a:lnTo>
                    <a:pt x="110" y="75"/>
                  </a:lnTo>
                  <a:lnTo>
                    <a:pt x="110" y="102"/>
                  </a:lnTo>
                  <a:lnTo>
                    <a:pt x="106" y="127"/>
                  </a:lnTo>
                  <a:lnTo>
                    <a:pt x="92" y="133"/>
                  </a:lnTo>
                  <a:lnTo>
                    <a:pt x="77" y="139"/>
                  </a:lnTo>
                  <a:lnTo>
                    <a:pt x="77" y="165"/>
                  </a:lnTo>
                  <a:lnTo>
                    <a:pt x="59" y="171"/>
                  </a:lnTo>
                  <a:lnTo>
                    <a:pt x="52" y="171"/>
                  </a:lnTo>
                  <a:lnTo>
                    <a:pt x="46" y="179"/>
                  </a:lnTo>
                  <a:lnTo>
                    <a:pt x="26" y="159"/>
                  </a:lnTo>
                  <a:lnTo>
                    <a:pt x="13" y="139"/>
                  </a:lnTo>
                  <a:lnTo>
                    <a:pt x="0" y="133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13" y="70"/>
                  </a:lnTo>
                  <a:lnTo>
                    <a:pt x="26" y="63"/>
                  </a:lnTo>
                  <a:lnTo>
                    <a:pt x="40" y="63"/>
                  </a:lnTo>
                  <a:lnTo>
                    <a:pt x="46" y="49"/>
                  </a:lnTo>
                  <a:lnTo>
                    <a:pt x="52" y="45"/>
                  </a:lnTo>
                  <a:lnTo>
                    <a:pt x="59" y="45"/>
                  </a:lnTo>
                  <a:lnTo>
                    <a:pt x="73" y="49"/>
                  </a:lnTo>
                  <a:lnTo>
                    <a:pt x="85" y="45"/>
                  </a:lnTo>
                  <a:lnTo>
                    <a:pt x="98" y="45"/>
                  </a:lnTo>
                  <a:lnTo>
                    <a:pt x="92" y="18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18"/>
                  </a:lnTo>
                  <a:lnTo>
                    <a:pt x="137" y="18"/>
                  </a:lnTo>
                  <a:lnTo>
                    <a:pt x="137" y="13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84" y="31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06" name="Freeform 118"/>
            <p:cNvSpPr>
              <a:spLocks/>
            </p:cNvSpPr>
            <p:nvPr/>
          </p:nvSpPr>
          <p:spPr bwMode="auto">
            <a:xfrm>
              <a:off x="7053263" y="3657600"/>
              <a:ext cx="233362" cy="244475"/>
            </a:xfrm>
            <a:custGeom>
              <a:avLst/>
              <a:gdLst/>
              <a:ahLst/>
              <a:cxnLst>
                <a:cxn ang="0">
                  <a:pos x="189" y="33"/>
                </a:cxn>
                <a:cxn ang="0">
                  <a:pos x="147" y="53"/>
                </a:cxn>
                <a:cxn ang="0">
                  <a:pos x="114" y="80"/>
                </a:cxn>
                <a:cxn ang="0">
                  <a:pos x="114" y="108"/>
                </a:cxn>
                <a:cxn ang="0">
                  <a:pos x="108" y="135"/>
                </a:cxn>
                <a:cxn ang="0">
                  <a:pos x="95" y="143"/>
                </a:cxn>
                <a:cxn ang="0">
                  <a:pos x="80" y="149"/>
                </a:cxn>
                <a:cxn ang="0">
                  <a:pos x="80" y="177"/>
                </a:cxn>
                <a:cxn ang="0">
                  <a:pos x="61" y="183"/>
                </a:cxn>
                <a:cxn ang="0">
                  <a:pos x="54" y="183"/>
                </a:cxn>
                <a:cxn ang="0">
                  <a:pos x="46" y="191"/>
                </a:cxn>
                <a:cxn ang="0">
                  <a:pos x="27" y="169"/>
                </a:cxn>
                <a:cxn ang="0">
                  <a:pos x="13" y="149"/>
                </a:cxn>
                <a:cxn ang="0">
                  <a:pos x="0" y="143"/>
                </a:cxn>
                <a:cxn ang="0">
                  <a:pos x="0" y="122"/>
                </a:cxn>
                <a:cxn ang="0">
                  <a:pos x="0" y="102"/>
                </a:cxn>
                <a:cxn ang="0">
                  <a:pos x="13" y="74"/>
                </a:cxn>
                <a:cxn ang="0">
                  <a:pos x="27" y="67"/>
                </a:cxn>
                <a:cxn ang="0">
                  <a:pos x="41" y="67"/>
                </a:cxn>
                <a:cxn ang="0">
                  <a:pos x="46" y="53"/>
                </a:cxn>
                <a:cxn ang="0">
                  <a:pos x="54" y="47"/>
                </a:cxn>
                <a:cxn ang="0">
                  <a:pos x="61" y="47"/>
                </a:cxn>
                <a:cxn ang="0">
                  <a:pos x="74" y="53"/>
                </a:cxn>
                <a:cxn ang="0">
                  <a:pos x="87" y="47"/>
                </a:cxn>
                <a:cxn ang="0">
                  <a:pos x="101" y="47"/>
                </a:cxn>
                <a:cxn ang="0">
                  <a:pos x="95" y="19"/>
                </a:cxn>
                <a:cxn ang="0">
                  <a:pos x="114" y="0"/>
                </a:cxn>
                <a:cxn ang="0">
                  <a:pos x="121" y="0"/>
                </a:cxn>
                <a:cxn ang="0">
                  <a:pos x="127" y="19"/>
                </a:cxn>
                <a:cxn ang="0">
                  <a:pos x="142" y="19"/>
                </a:cxn>
                <a:cxn ang="0">
                  <a:pos x="142" y="13"/>
                </a:cxn>
                <a:cxn ang="0">
                  <a:pos x="147" y="0"/>
                </a:cxn>
                <a:cxn ang="0">
                  <a:pos x="161" y="0"/>
                </a:cxn>
                <a:cxn ang="0">
                  <a:pos x="189" y="33"/>
                </a:cxn>
              </a:cxnLst>
              <a:rect l="0" t="0" r="r" b="b"/>
              <a:pathLst>
                <a:path w="190" h="192">
                  <a:moveTo>
                    <a:pt x="189" y="33"/>
                  </a:moveTo>
                  <a:lnTo>
                    <a:pt x="147" y="53"/>
                  </a:lnTo>
                  <a:lnTo>
                    <a:pt x="114" y="80"/>
                  </a:lnTo>
                  <a:lnTo>
                    <a:pt x="114" y="108"/>
                  </a:lnTo>
                  <a:lnTo>
                    <a:pt x="108" y="135"/>
                  </a:lnTo>
                  <a:lnTo>
                    <a:pt x="95" y="143"/>
                  </a:lnTo>
                  <a:lnTo>
                    <a:pt x="80" y="149"/>
                  </a:lnTo>
                  <a:lnTo>
                    <a:pt x="80" y="177"/>
                  </a:lnTo>
                  <a:lnTo>
                    <a:pt x="61" y="183"/>
                  </a:lnTo>
                  <a:lnTo>
                    <a:pt x="54" y="183"/>
                  </a:lnTo>
                  <a:lnTo>
                    <a:pt x="46" y="191"/>
                  </a:lnTo>
                  <a:lnTo>
                    <a:pt x="27" y="169"/>
                  </a:lnTo>
                  <a:lnTo>
                    <a:pt x="13" y="149"/>
                  </a:lnTo>
                  <a:lnTo>
                    <a:pt x="0" y="143"/>
                  </a:lnTo>
                  <a:lnTo>
                    <a:pt x="0" y="122"/>
                  </a:lnTo>
                  <a:lnTo>
                    <a:pt x="0" y="102"/>
                  </a:lnTo>
                  <a:lnTo>
                    <a:pt x="13" y="74"/>
                  </a:lnTo>
                  <a:lnTo>
                    <a:pt x="27" y="67"/>
                  </a:lnTo>
                  <a:lnTo>
                    <a:pt x="41" y="67"/>
                  </a:lnTo>
                  <a:lnTo>
                    <a:pt x="46" y="53"/>
                  </a:lnTo>
                  <a:lnTo>
                    <a:pt x="54" y="47"/>
                  </a:lnTo>
                  <a:lnTo>
                    <a:pt x="61" y="47"/>
                  </a:lnTo>
                  <a:lnTo>
                    <a:pt x="74" y="53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95" y="19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19"/>
                  </a:lnTo>
                  <a:lnTo>
                    <a:pt x="142" y="19"/>
                  </a:lnTo>
                  <a:lnTo>
                    <a:pt x="142" y="13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89" y="33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7" name="Freeform 119"/>
            <p:cNvSpPr>
              <a:spLocks/>
            </p:cNvSpPr>
            <p:nvPr/>
          </p:nvSpPr>
          <p:spPr bwMode="auto">
            <a:xfrm>
              <a:off x="7150100" y="3697288"/>
              <a:ext cx="279400" cy="26352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40" y="0"/>
                </a:cxn>
                <a:cxn ang="0">
                  <a:pos x="146" y="7"/>
                </a:cxn>
                <a:cxn ang="0">
                  <a:pos x="186" y="7"/>
                </a:cxn>
                <a:cxn ang="0">
                  <a:pos x="207" y="18"/>
                </a:cxn>
                <a:cxn ang="0">
                  <a:pos x="207" y="39"/>
                </a:cxn>
                <a:cxn ang="0">
                  <a:pos x="200" y="45"/>
                </a:cxn>
                <a:cxn ang="0">
                  <a:pos x="192" y="51"/>
                </a:cxn>
                <a:cxn ang="0">
                  <a:pos x="179" y="51"/>
                </a:cxn>
                <a:cxn ang="0">
                  <a:pos x="173" y="57"/>
                </a:cxn>
                <a:cxn ang="0">
                  <a:pos x="167" y="65"/>
                </a:cxn>
                <a:cxn ang="0">
                  <a:pos x="159" y="71"/>
                </a:cxn>
                <a:cxn ang="0">
                  <a:pos x="167" y="78"/>
                </a:cxn>
                <a:cxn ang="0">
                  <a:pos x="173" y="85"/>
                </a:cxn>
                <a:cxn ang="0">
                  <a:pos x="173" y="91"/>
                </a:cxn>
                <a:cxn ang="0">
                  <a:pos x="159" y="97"/>
                </a:cxn>
                <a:cxn ang="0">
                  <a:pos x="159" y="110"/>
                </a:cxn>
                <a:cxn ang="0">
                  <a:pos x="167" y="110"/>
                </a:cxn>
                <a:cxn ang="0">
                  <a:pos x="173" y="110"/>
                </a:cxn>
                <a:cxn ang="0">
                  <a:pos x="186" y="110"/>
                </a:cxn>
                <a:cxn ang="0">
                  <a:pos x="212" y="91"/>
                </a:cxn>
                <a:cxn ang="0">
                  <a:pos x="226" y="85"/>
                </a:cxn>
                <a:cxn ang="0">
                  <a:pos x="226" y="91"/>
                </a:cxn>
                <a:cxn ang="0">
                  <a:pos x="226" y="104"/>
                </a:cxn>
                <a:cxn ang="0">
                  <a:pos x="226" y="110"/>
                </a:cxn>
                <a:cxn ang="0">
                  <a:pos x="212" y="129"/>
                </a:cxn>
                <a:cxn ang="0">
                  <a:pos x="207" y="129"/>
                </a:cxn>
                <a:cxn ang="0">
                  <a:pos x="207" y="150"/>
                </a:cxn>
                <a:cxn ang="0">
                  <a:pos x="200" y="156"/>
                </a:cxn>
                <a:cxn ang="0">
                  <a:pos x="200" y="168"/>
                </a:cxn>
                <a:cxn ang="0">
                  <a:pos x="207" y="182"/>
                </a:cxn>
                <a:cxn ang="0">
                  <a:pos x="212" y="194"/>
                </a:cxn>
                <a:cxn ang="0">
                  <a:pos x="219" y="208"/>
                </a:cxn>
                <a:cxn ang="0">
                  <a:pos x="179" y="208"/>
                </a:cxn>
                <a:cxn ang="0">
                  <a:pos x="173" y="208"/>
                </a:cxn>
                <a:cxn ang="0">
                  <a:pos x="159" y="208"/>
                </a:cxn>
                <a:cxn ang="0">
                  <a:pos x="159" y="201"/>
                </a:cxn>
                <a:cxn ang="0">
                  <a:pos x="146" y="189"/>
                </a:cxn>
                <a:cxn ang="0">
                  <a:pos x="120" y="189"/>
                </a:cxn>
                <a:cxn ang="0">
                  <a:pos x="94" y="176"/>
                </a:cxn>
                <a:cxn ang="0">
                  <a:pos x="94" y="168"/>
                </a:cxn>
                <a:cxn ang="0">
                  <a:pos x="60" y="168"/>
                </a:cxn>
                <a:cxn ang="0">
                  <a:pos x="27" y="129"/>
                </a:cxn>
                <a:cxn ang="0">
                  <a:pos x="15" y="129"/>
                </a:cxn>
                <a:cxn ang="0">
                  <a:pos x="0" y="129"/>
                </a:cxn>
                <a:cxn ang="0">
                  <a:pos x="0" y="110"/>
                </a:cxn>
                <a:cxn ang="0">
                  <a:pos x="15" y="104"/>
                </a:cxn>
                <a:cxn ang="0">
                  <a:pos x="27" y="97"/>
                </a:cxn>
                <a:cxn ang="0">
                  <a:pos x="33" y="71"/>
                </a:cxn>
                <a:cxn ang="0">
                  <a:pos x="33" y="45"/>
                </a:cxn>
                <a:cxn ang="0">
                  <a:pos x="106" y="0"/>
                </a:cxn>
              </a:cxnLst>
              <a:rect l="0" t="0" r="r" b="b"/>
              <a:pathLst>
                <a:path w="227" h="209">
                  <a:moveTo>
                    <a:pt x="106" y="0"/>
                  </a:moveTo>
                  <a:lnTo>
                    <a:pt x="140" y="0"/>
                  </a:lnTo>
                  <a:lnTo>
                    <a:pt x="146" y="7"/>
                  </a:lnTo>
                  <a:lnTo>
                    <a:pt x="186" y="7"/>
                  </a:lnTo>
                  <a:lnTo>
                    <a:pt x="207" y="18"/>
                  </a:lnTo>
                  <a:lnTo>
                    <a:pt x="207" y="39"/>
                  </a:lnTo>
                  <a:lnTo>
                    <a:pt x="200" y="45"/>
                  </a:lnTo>
                  <a:lnTo>
                    <a:pt x="192" y="51"/>
                  </a:lnTo>
                  <a:lnTo>
                    <a:pt x="179" y="51"/>
                  </a:lnTo>
                  <a:lnTo>
                    <a:pt x="173" y="57"/>
                  </a:lnTo>
                  <a:lnTo>
                    <a:pt x="167" y="65"/>
                  </a:lnTo>
                  <a:lnTo>
                    <a:pt x="159" y="71"/>
                  </a:lnTo>
                  <a:lnTo>
                    <a:pt x="167" y="78"/>
                  </a:lnTo>
                  <a:lnTo>
                    <a:pt x="173" y="85"/>
                  </a:lnTo>
                  <a:lnTo>
                    <a:pt x="173" y="91"/>
                  </a:lnTo>
                  <a:lnTo>
                    <a:pt x="159" y="97"/>
                  </a:lnTo>
                  <a:lnTo>
                    <a:pt x="159" y="110"/>
                  </a:lnTo>
                  <a:lnTo>
                    <a:pt x="167" y="110"/>
                  </a:lnTo>
                  <a:lnTo>
                    <a:pt x="173" y="110"/>
                  </a:lnTo>
                  <a:lnTo>
                    <a:pt x="186" y="110"/>
                  </a:lnTo>
                  <a:lnTo>
                    <a:pt x="212" y="91"/>
                  </a:lnTo>
                  <a:lnTo>
                    <a:pt x="226" y="85"/>
                  </a:lnTo>
                  <a:lnTo>
                    <a:pt x="226" y="91"/>
                  </a:lnTo>
                  <a:lnTo>
                    <a:pt x="226" y="104"/>
                  </a:lnTo>
                  <a:lnTo>
                    <a:pt x="226" y="110"/>
                  </a:lnTo>
                  <a:lnTo>
                    <a:pt x="212" y="129"/>
                  </a:lnTo>
                  <a:lnTo>
                    <a:pt x="207" y="129"/>
                  </a:lnTo>
                  <a:lnTo>
                    <a:pt x="207" y="150"/>
                  </a:lnTo>
                  <a:lnTo>
                    <a:pt x="200" y="156"/>
                  </a:lnTo>
                  <a:lnTo>
                    <a:pt x="200" y="168"/>
                  </a:lnTo>
                  <a:lnTo>
                    <a:pt x="207" y="182"/>
                  </a:lnTo>
                  <a:lnTo>
                    <a:pt x="212" y="194"/>
                  </a:lnTo>
                  <a:lnTo>
                    <a:pt x="219" y="208"/>
                  </a:lnTo>
                  <a:lnTo>
                    <a:pt x="179" y="208"/>
                  </a:lnTo>
                  <a:lnTo>
                    <a:pt x="173" y="208"/>
                  </a:lnTo>
                  <a:lnTo>
                    <a:pt x="159" y="208"/>
                  </a:lnTo>
                  <a:lnTo>
                    <a:pt x="159" y="201"/>
                  </a:lnTo>
                  <a:lnTo>
                    <a:pt x="146" y="189"/>
                  </a:lnTo>
                  <a:lnTo>
                    <a:pt x="120" y="189"/>
                  </a:lnTo>
                  <a:lnTo>
                    <a:pt x="94" y="176"/>
                  </a:lnTo>
                  <a:lnTo>
                    <a:pt x="94" y="168"/>
                  </a:lnTo>
                  <a:lnTo>
                    <a:pt x="60" y="168"/>
                  </a:lnTo>
                  <a:lnTo>
                    <a:pt x="27" y="129"/>
                  </a:lnTo>
                  <a:lnTo>
                    <a:pt x="15" y="129"/>
                  </a:lnTo>
                  <a:lnTo>
                    <a:pt x="0" y="129"/>
                  </a:lnTo>
                  <a:lnTo>
                    <a:pt x="0" y="110"/>
                  </a:lnTo>
                  <a:lnTo>
                    <a:pt x="15" y="104"/>
                  </a:lnTo>
                  <a:lnTo>
                    <a:pt x="27" y="97"/>
                  </a:lnTo>
                  <a:lnTo>
                    <a:pt x="33" y="71"/>
                  </a:lnTo>
                  <a:lnTo>
                    <a:pt x="33" y="45"/>
                  </a:lnTo>
                  <a:lnTo>
                    <a:pt x="106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8" name="Freeform 120"/>
            <p:cNvSpPr>
              <a:spLocks/>
            </p:cNvSpPr>
            <p:nvPr/>
          </p:nvSpPr>
          <p:spPr bwMode="auto">
            <a:xfrm>
              <a:off x="7150100" y="3697288"/>
              <a:ext cx="293688" cy="2794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47" y="0"/>
                </a:cxn>
                <a:cxn ang="0">
                  <a:pos x="154" y="7"/>
                </a:cxn>
                <a:cxn ang="0">
                  <a:pos x="196" y="7"/>
                </a:cxn>
                <a:cxn ang="0">
                  <a:pos x="218" y="20"/>
                </a:cxn>
                <a:cxn ang="0">
                  <a:pos x="218" y="41"/>
                </a:cxn>
                <a:cxn ang="0">
                  <a:pos x="210" y="47"/>
                </a:cxn>
                <a:cxn ang="0">
                  <a:pos x="202" y="55"/>
                </a:cxn>
                <a:cxn ang="0">
                  <a:pos x="189" y="55"/>
                </a:cxn>
                <a:cxn ang="0">
                  <a:pos x="183" y="61"/>
                </a:cxn>
                <a:cxn ang="0">
                  <a:pos x="175" y="69"/>
                </a:cxn>
                <a:cxn ang="0">
                  <a:pos x="167" y="75"/>
                </a:cxn>
                <a:cxn ang="0">
                  <a:pos x="175" y="83"/>
                </a:cxn>
                <a:cxn ang="0">
                  <a:pos x="183" y="89"/>
                </a:cxn>
                <a:cxn ang="0">
                  <a:pos x="183" y="97"/>
                </a:cxn>
                <a:cxn ang="0">
                  <a:pos x="167" y="103"/>
                </a:cxn>
                <a:cxn ang="0">
                  <a:pos x="167" y="117"/>
                </a:cxn>
                <a:cxn ang="0">
                  <a:pos x="175" y="117"/>
                </a:cxn>
                <a:cxn ang="0">
                  <a:pos x="183" y="117"/>
                </a:cxn>
                <a:cxn ang="0">
                  <a:pos x="196" y="117"/>
                </a:cxn>
                <a:cxn ang="0">
                  <a:pos x="224" y="97"/>
                </a:cxn>
                <a:cxn ang="0">
                  <a:pos x="238" y="89"/>
                </a:cxn>
                <a:cxn ang="0">
                  <a:pos x="238" y="97"/>
                </a:cxn>
                <a:cxn ang="0">
                  <a:pos x="238" y="111"/>
                </a:cxn>
                <a:cxn ang="0">
                  <a:pos x="238" y="117"/>
                </a:cxn>
                <a:cxn ang="0">
                  <a:pos x="224" y="137"/>
                </a:cxn>
                <a:cxn ang="0">
                  <a:pos x="218" y="137"/>
                </a:cxn>
                <a:cxn ang="0">
                  <a:pos x="218" y="159"/>
                </a:cxn>
                <a:cxn ang="0">
                  <a:pos x="210" y="165"/>
                </a:cxn>
                <a:cxn ang="0">
                  <a:pos x="210" y="179"/>
                </a:cxn>
                <a:cxn ang="0">
                  <a:pos x="218" y="193"/>
                </a:cxn>
                <a:cxn ang="0">
                  <a:pos x="224" y="207"/>
                </a:cxn>
                <a:cxn ang="0">
                  <a:pos x="231" y="221"/>
                </a:cxn>
                <a:cxn ang="0">
                  <a:pos x="189" y="221"/>
                </a:cxn>
                <a:cxn ang="0">
                  <a:pos x="183" y="221"/>
                </a:cxn>
                <a:cxn ang="0">
                  <a:pos x="167" y="221"/>
                </a:cxn>
                <a:cxn ang="0">
                  <a:pos x="167" y="214"/>
                </a:cxn>
                <a:cxn ang="0">
                  <a:pos x="154" y="200"/>
                </a:cxn>
                <a:cxn ang="0">
                  <a:pos x="126" y="200"/>
                </a:cxn>
                <a:cxn ang="0">
                  <a:pos x="99" y="187"/>
                </a:cxn>
                <a:cxn ang="0">
                  <a:pos x="99" y="179"/>
                </a:cxn>
                <a:cxn ang="0">
                  <a:pos x="64" y="179"/>
                </a:cxn>
                <a:cxn ang="0">
                  <a:pos x="28" y="137"/>
                </a:cxn>
                <a:cxn ang="0">
                  <a:pos x="15" y="137"/>
                </a:cxn>
                <a:cxn ang="0">
                  <a:pos x="0" y="137"/>
                </a:cxn>
                <a:cxn ang="0">
                  <a:pos x="0" y="117"/>
                </a:cxn>
                <a:cxn ang="0">
                  <a:pos x="15" y="111"/>
                </a:cxn>
                <a:cxn ang="0">
                  <a:pos x="28" y="103"/>
                </a:cxn>
                <a:cxn ang="0">
                  <a:pos x="35" y="75"/>
                </a:cxn>
                <a:cxn ang="0">
                  <a:pos x="35" y="47"/>
                </a:cxn>
                <a:cxn ang="0">
                  <a:pos x="112" y="0"/>
                </a:cxn>
              </a:cxnLst>
              <a:rect l="0" t="0" r="r" b="b"/>
              <a:pathLst>
                <a:path w="239" h="222">
                  <a:moveTo>
                    <a:pt x="112" y="0"/>
                  </a:moveTo>
                  <a:lnTo>
                    <a:pt x="147" y="0"/>
                  </a:lnTo>
                  <a:lnTo>
                    <a:pt x="154" y="7"/>
                  </a:lnTo>
                  <a:lnTo>
                    <a:pt x="196" y="7"/>
                  </a:lnTo>
                  <a:lnTo>
                    <a:pt x="218" y="20"/>
                  </a:lnTo>
                  <a:lnTo>
                    <a:pt x="218" y="41"/>
                  </a:lnTo>
                  <a:lnTo>
                    <a:pt x="210" y="47"/>
                  </a:lnTo>
                  <a:lnTo>
                    <a:pt x="202" y="55"/>
                  </a:lnTo>
                  <a:lnTo>
                    <a:pt x="189" y="55"/>
                  </a:lnTo>
                  <a:lnTo>
                    <a:pt x="183" y="61"/>
                  </a:lnTo>
                  <a:lnTo>
                    <a:pt x="175" y="69"/>
                  </a:lnTo>
                  <a:lnTo>
                    <a:pt x="167" y="75"/>
                  </a:lnTo>
                  <a:lnTo>
                    <a:pt x="175" y="83"/>
                  </a:lnTo>
                  <a:lnTo>
                    <a:pt x="183" y="89"/>
                  </a:lnTo>
                  <a:lnTo>
                    <a:pt x="183" y="97"/>
                  </a:lnTo>
                  <a:lnTo>
                    <a:pt x="167" y="103"/>
                  </a:lnTo>
                  <a:lnTo>
                    <a:pt x="167" y="117"/>
                  </a:lnTo>
                  <a:lnTo>
                    <a:pt x="175" y="117"/>
                  </a:lnTo>
                  <a:lnTo>
                    <a:pt x="183" y="117"/>
                  </a:lnTo>
                  <a:lnTo>
                    <a:pt x="196" y="117"/>
                  </a:lnTo>
                  <a:lnTo>
                    <a:pt x="224" y="97"/>
                  </a:lnTo>
                  <a:lnTo>
                    <a:pt x="238" y="89"/>
                  </a:lnTo>
                  <a:lnTo>
                    <a:pt x="238" y="97"/>
                  </a:lnTo>
                  <a:lnTo>
                    <a:pt x="238" y="111"/>
                  </a:lnTo>
                  <a:lnTo>
                    <a:pt x="238" y="117"/>
                  </a:lnTo>
                  <a:lnTo>
                    <a:pt x="224" y="137"/>
                  </a:lnTo>
                  <a:lnTo>
                    <a:pt x="218" y="137"/>
                  </a:lnTo>
                  <a:lnTo>
                    <a:pt x="218" y="159"/>
                  </a:lnTo>
                  <a:lnTo>
                    <a:pt x="210" y="165"/>
                  </a:lnTo>
                  <a:lnTo>
                    <a:pt x="210" y="179"/>
                  </a:lnTo>
                  <a:lnTo>
                    <a:pt x="218" y="193"/>
                  </a:lnTo>
                  <a:lnTo>
                    <a:pt x="224" y="207"/>
                  </a:lnTo>
                  <a:lnTo>
                    <a:pt x="231" y="221"/>
                  </a:lnTo>
                  <a:lnTo>
                    <a:pt x="189" y="221"/>
                  </a:lnTo>
                  <a:lnTo>
                    <a:pt x="183" y="221"/>
                  </a:lnTo>
                  <a:lnTo>
                    <a:pt x="167" y="221"/>
                  </a:lnTo>
                  <a:lnTo>
                    <a:pt x="167" y="214"/>
                  </a:lnTo>
                  <a:lnTo>
                    <a:pt x="154" y="200"/>
                  </a:lnTo>
                  <a:lnTo>
                    <a:pt x="126" y="200"/>
                  </a:lnTo>
                  <a:lnTo>
                    <a:pt x="99" y="187"/>
                  </a:lnTo>
                  <a:lnTo>
                    <a:pt x="99" y="179"/>
                  </a:lnTo>
                  <a:lnTo>
                    <a:pt x="64" y="179"/>
                  </a:lnTo>
                  <a:lnTo>
                    <a:pt x="28" y="137"/>
                  </a:lnTo>
                  <a:lnTo>
                    <a:pt x="15" y="137"/>
                  </a:lnTo>
                  <a:lnTo>
                    <a:pt x="0" y="137"/>
                  </a:lnTo>
                  <a:lnTo>
                    <a:pt x="0" y="117"/>
                  </a:lnTo>
                  <a:lnTo>
                    <a:pt x="15" y="111"/>
                  </a:lnTo>
                  <a:lnTo>
                    <a:pt x="28" y="103"/>
                  </a:lnTo>
                  <a:lnTo>
                    <a:pt x="35" y="75"/>
                  </a:lnTo>
                  <a:lnTo>
                    <a:pt x="35" y="47"/>
                  </a:lnTo>
                  <a:lnTo>
                    <a:pt x="112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9" name="Freeform 121"/>
            <p:cNvSpPr>
              <a:spLocks/>
            </p:cNvSpPr>
            <p:nvPr/>
          </p:nvSpPr>
          <p:spPr bwMode="auto">
            <a:xfrm>
              <a:off x="7353300" y="3498850"/>
              <a:ext cx="746125" cy="877888"/>
            </a:xfrm>
            <a:custGeom>
              <a:avLst/>
              <a:gdLst/>
              <a:ahLst/>
              <a:cxnLst>
                <a:cxn ang="0">
                  <a:pos x="165" y="205"/>
                </a:cxn>
                <a:cxn ang="0">
                  <a:pos x="227" y="305"/>
                </a:cxn>
                <a:cxn ang="0">
                  <a:pos x="253" y="359"/>
                </a:cxn>
                <a:cxn ang="0">
                  <a:pos x="323" y="450"/>
                </a:cxn>
                <a:cxn ang="0">
                  <a:pos x="397" y="485"/>
                </a:cxn>
                <a:cxn ang="0">
                  <a:pos x="453" y="491"/>
                </a:cxn>
                <a:cxn ang="0">
                  <a:pos x="500" y="544"/>
                </a:cxn>
                <a:cxn ang="0">
                  <a:pos x="543" y="571"/>
                </a:cxn>
                <a:cxn ang="0">
                  <a:pos x="604" y="676"/>
                </a:cxn>
                <a:cxn ang="0">
                  <a:pos x="543" y="690"/>
                </a:cxn>
                <a:cxn ang="0">
                  <a:pos x="447" y="670"/>
                </a:cxn>
                <a:cxn ang="0">
                  <a:pos x="405" y="625"/>
                </a:cxn>
                <a:cxn ang="0">
                  <a:pos x="370" y="637"/>
                </a:cxn>
                <a:cxn ang="0">
                  <a:pos x="336" y="617"/>
                </a:cxn>
                <a:cxn ang="0">
                  <a:pos x="350" y="571"/>
                </a:cxn>
                <a:cxn ang="0">
                  <a:pos x="302" y="557"/>
                </a:cxn>
                <a:cxn ang="0">
                  <a:pos x="267" y="530"/>
                </a:cxn>
                <a:cxn ang="0">
                  <a:pos x="253" y="491"/>
                </a:cxn>
                <a:cxn ang="0">
                  <a:pos x="241" y="485"/>
                </a:cxn>
                <a:cxn ang="0">
                  <a:pos x="233" y="512"/>
                </a:cxn>
                <a:cxn ang="0">
                  <a:pos x="185" y="505"/>
                </a:cxn>
                <a:cxn ang="0">
                  <a:pos x="157" y="499"/>
                </a:cxn>
                <a:cxn ang="0">
                  <a:pos x="151" y="437"/>
                </a:cxn>
                <a:cxn ang="0">
                  <a:pos x="171" y="417"/>
                </a:cxn>
                <a:cxn ang="0">
                  <a:pos x="151" y="386"/>
                </a:cxn>
                <a:cxn ang="0">
                  <a:pos x="145" y="351"/>
                </a:cxn>
                <a:cxn ang="0">
                  <a:pos x="157" y="297"/>
                </a:cxn>
                <a:cxn ang="0">
                  <a:pos x="103" y="305"/>
                </a:cxn>
                <a:cxn ang="0">
                  <a:pos x="97" y="266"/>
                </a:cxn>
                <a:cxn ang="0">
                  <a:pos x="116" y="246"/>
                </a:cxn>
                <a:cxn ang="0">
                  <a:pos x="116" y="225"/>
                </a:cxn>
                <a:cxn ang="0">
                  <a:pos x="97" y="219"/>
                </a:cxn>
                <a:cxn ang="0">
                  <a:pos x="68" y="239"/>
                </a:cxn>
                <a:cxn ang="0">
                  <a:pos x="34" y="260"/>
                </a:cxn>
                <a:cxn ang="0">
                  <a:pos x="15" y="266"/>
                </a:cxn>
                <a:cxn ang="0">
                  <a:pos x="0" y="260"/>
                </a:cxn>
                <a:cxn ang="0">
                  <a:pos x="15" y="246"/>
                </a:cxn>
                <a:cxn ang="0">
                  <a:pos x="0" y="225"/>
                </a:cxn>
                <a:cxn ang="0">
                  <a:pos x="34" y="205"/>
                </a:cxn>
                <a:cxn ang="0">
                  <a:pos x="50" y="172"/>
                </a:cxn>
                <a:cxn ang="0">
                  <a:pos x="0" y="160"/>
                </a:cxn>
                <a:cxn ang="0">
                  <a:pos x="28" y="4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68" y="27"/>
                </a:cxn>
                <a:cxn ang="0">
                  <a:pos x="110" y="72"/>
                </a:cxn>
                <a:cxn ang="0">
                  <a:pos x="145" y="160"/>
                </a:cxn>
              </a:cxnLst>
              <a:rect l="0" t="0" r="r" b="b"/>
              <a:pathLst>
                <a:path w="605" h="691">
                  <a:moveTo>
                    <a:pt x="157" y="178"/>
                  </a:moveTo>
                  <a:lnTo>
                    <a:pt x="165" y="205"/>
                  </a:lnTo>
                  <a:lnTo>
                    <a:pt x="185" y="246"/>
                  </a:lnTo>
                  <a:lnTo>
                    <a:pt x="227" y="305"/>
                  </a:lnTo>
                  <a:lnTo>
                    <a:pt x="253" y="332"/>
                  </a:lnTo>
                  <a:lnTo>
                    <a:pt x="253" y="359"/>
                  </a:lnTo>
                  <a:lnTo>
                    <a:pt x="280" y="399"/>
                  </a:lnTo>
                  <a:lnTo>
                    <a:pt x="323" y="450"/>
                  </a:lnTo>
                  <a:lnTo>
                    <a:pt x="364" y="472"/>
                  </a:lnTo>
                  <a:lnTo>
                    <a:pt x="397" y="485"/>
                  </a:lnTo>
                  <a:lnTo>
                    <a:pt x="418" y="478"/>
                  </a:lnTo>
                  <a:lnTo>
                    <a:pt x="453" y="491"/>
                  </a:lnTo>
                  <a:lnTo>
                    <a:pt x="473" y="530"/>
                  </a:lnTo>
                  <a:lnTo>
                    <a:pt x="500" y="544"/>
                  </a:lnTo>
                  <a:lnTo>
                    <a:pt x="535" y="536"/>
                  </a:lnTo>
                  <a:lnTo>
                    <a:pt x="543" y="571"/>
                  </a:lnTo>
                  <a:lnTo>
                    <a:pt x="604" y="649"/>
                  </a:lnTo>
                  <a:lnTo>
                    <a:pt x="604" y="676"/>
                  </a:lnTo>
                  <a:lnTo>
                    <a:pt x="590" y="690"/>
                  </a:lnTo>
                  <a:lnTo>
                    <a:pt x="543" y="690"/>
                  </a:lnTo>
                  <a:lnTo>
                    <a:pt x="481" y="683"/>
                  </a:lnTo>
                  <a:lnTo>
                    <a:pt x="447" y="670"/>
                  </a:lnTo>
                  <a:lnTo>
                    <a:pt x="412" y="637"/>
                  </a:lnTo>
                  <a:lnTo>
                    <a:pt x="405" y="625"/>
                  </a:lnTo>
                  <a:lnTo>
                    <a:pt x="383" y="625"/>
                  </a:lnTo>
                  <a:lnTo>
                    <a:pt x="370" y="637"/>
                  </a:lnTo>
                  <a:lnTo>
                    <a:pt x="350" y="637"/>
                  </a:lnTo>
                  <a:lnTo>
                    <a:pt x="336" y="617"/>
                  </a:lnTo>
                  <a:lnTo>
                    <a:pt x="350" y="598"/>
                  </a:lnTo>
                  <a:lnTo>
                    <a:pt x="350" y="571"/>
                  </a:lnTo>
                  <a:lnTo>
                    <a:pt x="336" y="563"/>
                  </a:lnTo>
                  <a:lnTo>
                    <a:pt x="302" y="557"/>
                  </a:lnTo>
                  <a:lnTo>
                    <a:pt x="288" y="550"/>
                  </a:lnTo>
                  <a:lnTo>
                    <a:pt x="267" y="530"/>
                  </a:lnTo>
                  <a:lnTo>
                    <a:pt x="253" y="512"/>
                  </a:lnTo>
                  <a:lnTo>
                    <a:pt x="253" y="491"/>
                  </a:lnTo>
                  <a:lnTo>
                    <a:pt x="253" y="485"/>
                  </a:lnTo>
                  <a:lnTo>
                    <a:pt x="241" y="485"/>
                  </a:lnTo>
                  <a:lnTo>
                    <a:pt x="233" y="491"/>
                  </a:lnTo>
                  <a:lnTo>
                    <a:pt x="233" y="512"/>
                  </a:lnTo>
                  <a:lnTo>
                    <a:pt x="206" y="517"/>
                  </a:lnTo>
                  <a:lnTo>
                    <a:pt x="185" y="505"/>
                  </a:lnTo>
                  <a:lnTo>
                    <a:pt x="171" y="505"/>
                  </a:lnTo>
                  <a:lnTo>
                    <a:pt x="157" y="499"/>
                  </a:lnTo>
                  <a:lnTo>
                    <a:pt x="151" y="478"/>
                  </a:lnTo>
                  <a:lnTo>
                    <a:pt x="151" y="437"/>
                  </a:lnTo>
                  <a:lnTo>
                    <a:pt x="171" y="423"/>
                  </a:lnTo>
                  <a:lnTo>
                    <a:pt x="171" y="417"/>
                  </a:lnTo>
                  <a:lnTo>
                    <a:pt x="171" y="404"/>
                  </a:lnTo>
                  <a:lnTo>
                    <a:pt x="151" y="386"/>
                  </a:lnTo>
                  <a:lnTo>
                    <a:pt x="145" y="378"/>
                  </a:lnTo>
                  <a:lnTo>
                    <a:pt x="145" y="351"/>
                  </a:lnTo>
                  <a:lnTo>
                    <a:pt x="171" y="318"/>
                  </a:lnTo>
                  <a:lnTo>
                    <a:pt x="157" y="297"/>
                  </a:lnTo>
                  <a:lnTo>
                    <a:pt x="145" y="305"/>
                  </a:lnTo>
                  <a:lnTo>
                    <a:pt x="103" y="305"/>
                  </a:lnTo>
                  <a:lnTo>
                    <a:pt x="97" y="285"/>
                  </a:lnTo>
                  <a:lnTo>
                    <a:pt x="97" y="266"/>
                  </a:lnTo>
                  <a:lnTo>
                    <a:pt x="110" y="266"/>
                  </a:lnTo>
                  <a:lnTo>
                    <a:pt x="116" y="246"/>
                  </a:lnTo>
                  <a:lnTo>
                    <a:pt x="116" y="239"/>
                  </a:lnTo>
                  <a:lnTo>
                    <a:pt x="116" y="225"/>
                  </a:lnTo>
                  <a:lnTo>
                    <a:pt x="103" y="219"/>
                  </a:lnTo>
                  <a:lnTo>
                    <a:pt x="97" y="219"/>
                  </a:lnTo>
                  <a:lnTo>
                    <a:pt x="68" y="246"/>
                  </a:lnTo>
                  <a:lnTo>
                    <a:pt x="68" y="239"/>
                  </a:lnTo>
                  <a:lnTo>
                    <a:pt x="42" y="252"/>
                  </a:lnTo>
                  <a:lnTo>
                    <a:pt x="34" y="260"/>
                  </a:lnTo>
                  <a:lnTo>
                    <a:pt x="21" y="266"/>
                  </a:lnTo>
                  <a:lnTo>
                    <a:pt x="15" y="266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0" y="246"/>
                  </a:lnTo>
                  <a:lnTo>
                    <a:pt x="15" y="246"/>
                  </a:lnTo>
                  <a:lnTo>
                    <a:pt x="15" y="239"/>
                  </a:lnTo>
                  <a:lnTo>
                    <a:pt x="0" y="225"/>
                  </a:lnTo>
                  <a:lnTo>
                    <a:pt x="21" y="205"/>
                  </a:lnTo>
                  <a:lnTo>
                    <a:pt x="34" y="205"/>
                  </a:lnTo>
                  <a:lnTo>
                    <a:pt x="50" y="198"/>
                  </a:lnTo>
                  <a:lnTo>
                    <a:pt x="50" y="172"/>
                  </a:lnTo>
                  <a:lnTo>
                    <a:pt x="28" y="160"/>
                  </a:lnTo>
                  <a:lnTo>
                    <a:pt x="0" y="160"/>
                  </a:lnTo>
                  <a:lnTo>
                    <a:pt x="0" y="66"/>
                  </a:lnTo>
                  <a:lnTo>
                    <a:pt x="28" y="46"/>
                  </a:lnTo>
                  <a:lnTo>
                    <a:pt x="21" y="34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68" y="27"/>
                  </a:lnTo>
                  <a:lnTo>
                    <a:pt x="89" y="27"/>
                  </a:lnTo>
                  <a:lnTo>
                    <a:pt x="110" y="72"/>
                  </a:lnTo>
                  <a:lnTo>
                    <a:pt x="132" y="120"/>
                  </a:lnTo>
                  <a:lnTo>
                    <a:pt x="145" y="160"/>
                  </a:lnTo>
                  <a:lnTo>
                    <a:pt x="157" y="178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10" name="Freeform 122"/>
            <p:cNvSpPr>
              <a:spLocks/>
            </p:cNvSpPr>
            <p:nvPr/>
          </p:nvSpPr>
          <p:spPr bwMode="auto">
            <a:xfrm>
              <a:off x="7353300" y="3498850"/>
              <a:ext cx="750888" cy="895350"/>
            </a:xfrm>
            <a:custGeom>
              <a:avLst/>
              <a:gdLst/>
              <a:ahLst/>
              <a:cxnLst>
                <a:cxn ang="0">
                  <a:pos x="167" y="210"/>
                </a:cxn>
                <a:cxn ang="0">
                  <a:pos x="228" y="311"/>
                </a:cxn>
                <a:cxn ang="0">
                  <a:pos x="255" y="366"/>
                </a:cxn>
                <a:cxn ang="0">
                  <a:pos x="325" y="460"/>
                </a:cxn>
                <a:cxn ang="0">
                  <a:pos x="400" y="495"/>
                </a:cxn>
                <a:cxn ang="0">
                  <a:pos x="456" y="501"/>
                </a:cxn>
                <a:cxn ang="0">
                  <a:pos x="504" y="555"/>
                </a:cxn>
                <a:cxn ang="0">
                  <a:pos x="546" y="582"/>
                </a:cxn>
                <a:cxn ang="0">
                  <a:pos x="608" y="690"/>
                </a:cxn>
                <a:cxn ang="0">
                  <a:pos x="546" y="704"/>
                </a:cxn>
                <a:cxn ang="0">
                  <a:pos x="449" y="684"/>
                </a:cxn>
                <a:cxn ang="0">
                  <a:pos x="407" y="637"/>
                </a:cxn>
                <a:cxn ang="0">
                  <a:pos x="373" y="651"/>
                </a:cxn>
                <a:cxn ang="0">
                  <a:pos x="338" y="629"/>
                </a:cxn>
                <a:cxn ang="0">
                  <a:pos x="352" y="582"/>
                </a:cxn>
                <a:cxn ang="0">
                  <a:pos x="304" y="569"/>
                </a:cxn>
                <a:cxn ang="0">
                  <a:pos x="269" y="542"/>
                </a:cxn>
                <a:cxn ang="0">
                  <a:pos x="255" y="501"/>
                </a:cxn>
                <a:cxn ang="0">
                  <a:pos x="242" y="495"/>
                </a:cxn>
                <a:cxn ang="0">
                  <a:pos x="234" y="522"/>
                </a:cxn>
                <a:cxn ang="0">
                  <a:pos x="186" y="514"/>
                </a:cxn>
                <a:cxn ang="0">
                  <a:pos x="159" y="508"/>
                </a:cxn>
                <a:cxn ang="0">
                  <a:pos x="152" y="446"/>
                </a:cxn>
                <a:cxn ang="0">
                  <a:pos x="173" y="426"/>
                </a:cxn>
                <a:cxn ang="0">
                  <a:pos x="152" y="393"/>
                </a:cxn>
                <a:cxn ang="0">
                  <a:pos x="145" y="358"/>
                </a:cxn>
                <a:cxn ang="0">
                  <a:pos x="159" y="304"/>
                </a:cxn>
                <a:cxn ang="0">
                  <a:pos x="103" y="311"/>
                </a:cxn>
                <a:cxn ang="0">
                  <a:pos x="97" y="271"/>
                </a:cxn>
                <a:cxn ang="0">
                  <a:pos x="117" y="251"/>
                </a:cxn>
                <a:cxn ang="0">
                  <a:pos x="117" y="230"/>
                </a:cxn>
                <a:cxn ang="0">
                  <a:pos x="97" y="224"/>
                </a:cxn>
                <a:cxn ang="0">
                  <a:pos x="69" y="243"/>
                </a:cxn>
                <a:cxn ang="0">
                  <a:pos x="34" y="264"/>
                </a:cxn>
                <a:cxn ang="0">
                  <a:pos x="15" y="271"/>
                </a:cxn>
                <a:cxn ang="0">
                  <a:pos x="0" y="264"/>
                </a:cxn>
                <a:cxn ang="0">
                  <a:pos x="15" y="251"/>
                </a:cxn>
                <a:cxn ang="0">
                  <a:pos x="0" y="230"/>
                </a:cxn>
                <a:cxn ang="0">
                  <a:pos x="34" y="210"/>
                </a:cxn>
                <a:cxn ang="0">
                  <a:pos x="49" y="175"/>
                </a:cxn>
                <a:cxn ang="0">
                  <a:pos x="0" y="163"/>
                </a:cxn>
                <a:cxn ang="0">
                  <a:pos x="28" y="4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69" y="27"/>
                </a:cxn>
                <a:cxn ang="0">
                  <a:pos x="111" y="74"/>
                </a:cxn>
                <a:cxn ang="0">
                  <a:pos x="145" y="163"/>
                </a:cxn>
              </a:cxnLst>
              <a:rect l="0" t="0" r="r" b="b"/>
              <a:pathLst>
                <a:path w="609" h="705">
                  <a:moveTo>
                    <a:pt x="159" y="183"/>
                  </a:moveTo>
                  <a:lnTo>
                    <a:pt x="167" y="210"/>
                  </a:lnTo>
                  <a:lnTo>
                    <a:pt x="186" y="251"/>
                  </a:lnTo>
                  <a:lnTo>
                    <a:pt x="228" y="311"/>
                  </a:lnTo>
                  <a:lnTo>
                    <a:pt x="255" y="339"/>
                  </a:lnTo>
                  <a:lnTo>
                    <a:pt x="255" y="366"/>
                  </a:lnTo>
                  <a:lnTo>
                    <a:pt x="282" y="407"/>
                  </a:lnTo>
                  <a:lnTo>
                    <a:pt x="325" y="460"/>
                  </a:lnTo>
                  <a:lnTo>
                    <a:pt x="367" y="481"/>
                  </a:lnTo>
                  <a:lnTo>
                    <a:pt x="400" y="495"/>
                  </a:lnTo>
                  <a:lnTo>
                    <a:pt x="421" y="487"/>
                  </a:lnTo>
                  <a:lnTo>
                    <a:pt x="456" y="501"/>
                  </a:lnTo>
                  <a:lnTo>
                    <a:pt x="477" y="542"/>
                  </a:lnTo>
                  <a:lnTo>
                    <a:pt x="504" y="555"/>
                  </a:lnTo>
                  <a:lnTo>
                    <a:pt x="538" y="548"/>
                  </a:lnTo>
                  <a:lnTo>
                    <a:pt x="546" y="582"/>
                  </a:lnTo>
                  <a:lnTo>
                    <a:pt x="608" y="663"/>
                  </a:lnTo>
                  <a:lnTo>
                    <a:pt x="608" y="690"/>
                  </a:lnTo>
                  <a:lnTo>
                    <a:pt x="594" y="704"/>
                  </a:lnTo>
                  <a:lnTo>
                    <a:pt x="546" y="704"/>
                  </a:lnTo>
                  <a:lnTo>
                    <a:pt x="484" y="697"/>
                  </a:lnTo>
                  <a:lnTo>
                    <a:pt x="449" y="684"/>
                  </a:lnTo>
                  <a:lnTo>
                    <a:pt x="415" y="651"/>
                  </a:lnTo>
                  <a:lnTo>
                    <a:pt x="407" y="637"/>
                  </a:lnTo>
                  <a:lnTo>
                    <a:pt x="386" y="637"/>
                  </a:lnTo>
                  <a:lnTo>
                    <a:pt x="373" y="651"/>
                  </a:lnTo>
                  <a:lnTo>
                    <a:pt x="352" y="651"/>
                  </a:lnTo>
                  <a:lnTo>
                    <a:pt x="338" y="629"/>
                  </a:lnTo>
                  <a:lnTo>
                    <a:pt x="352" y="610"/>
                  </a:lnTo>
                  <a:lnTo>
                    <a:pt x="352" y="582"/>
                  </a:lnTo>
                  <a:lnTo>
                    <a:pt x="338" y="575"/>
                  </a:lnTo>
                  <a:lnTo>
                    <a:pt x="304" y="569"/>
                  </a:lnTo>
                  <a:lnTo>
                    <a:pt x="290" y="561"/>
                  </a:lnTo>
                  <a:lnTo>
                    <a:pt x="269" y="542"/>
                  </a:lnTo>
                  <a:lnTo>
                    <a:pt x="255" y="522"/>
                  </a:lnTo>
                  <a:lnTo>
                    <a:pt x="255" y="501"/>
                  </a:lnTo>
                  <a:lnTo>
                    <a:pt x="255" y="495"/>
                  </a:lnTo>
                  <a:lnTo>
                    <a:pt x="242" y="495"/>
                  </a:lnTo>
                  <a:lnTo>
                    <a:pt x="234" y="501"/>
                  </a:lnTo>
                  <a:lnTo>
                    <a:pt x="234" y="522"/>
                  </a:lnTo>
                  <a:lnTo>
                    <a:pt x="207" y="528"/>
                  </a:lnTo>
                  <a:lnTo>
                    <a:pt x="186" y="514"/>
                  </a:lnTo>
                  <a:lnTo>
                    <a:pt x="173" y="514"/>
                  </a:lnTo>
                  <a:lnTo>
                    <a:pt x="159" y="508"/>
                  </a:lnTo>
                  <a:lnTo>
                    <a:pt x="152" y="487"/>
                  </a:lnTo>
                  <a:lnTo>
                    <a:pt x="152" y="446"/>
                  </a:lnTo>
                  <a:lnTo>
                    <a:pt x="173" y="432"/>
                  </a:lnTo>
                  <a:lnTo>
                    <a:pt x="173" y="426"/>
                  </a:lnTo>
                  <a:lnTo>
                    <a:pt x="173" y="413"/>
                  </a:lnTo>
                  <a:lnTo>
                    <a:pt x="152" y="393"/>
                  </a:lnTo>
                  <a:lnTo>
                    <a:pt x="145" y="386"/>
                  </a:lnTo>
                  <a:lnTo>
                    <a:pt x="145" y="358"/>
                  </a:lnTo>
                  <a:lnTo>
                    <a:pt x="173" y="325"/>
                  </a:lnTo>
                  <a:lnTo>
                    <a:pt x="159" y="304"/>
                  </a:lnTo>
                  <a:lnTo>
                    <a:pt x="145" y="311"/>
                  </a:lnTo>
                  <a:lnTo>
                    <a:pt x="103" y="311"/>
                  </a:lnTo>
                  <a:lnTo>
                    <a:pt x="97" y="290"/>
                  </a:lnTo>
                  <a:lnTo>
                    <a:pt x="97" y="271"/>
                  </a:lnTo>
                  <a:lnTo>
                    <a:pt x="111" y="271"/>
                  </a:lnTo>
                  <a:lnTo>
                    <a:pt x="117" y="251"/>
                  </a:lnTo>
                  <a:lnTo>
                    <a:pt x="117" y="243"/>
                  </a:lnTo>
                  <a:lnTo>
                    <a:pt x="117" y="230"/>
                  </a:lnTo>
                  <a:lnTo>
                    <a:pt x="103" y="224"/>
                  </a:lnTo>
                  <a:lnTo>
                    <a:pt x="97" y="224"/>
                  </a:lnTo>
                  <a:lnTo>
                    <a:pt x="69" y="251"/>
                  </a:lnTo>
                  <a:lnTo>
                    <a:pt x="69" y="243"/>
                  </a:lnTo>
                  <a:lnTo>
                    <a:pt x="42" y="257"/>
                  </a:lnTo>
                  <a:lnTo>
                    <a:pt x="34" y="264"/>
                  </a:lnTo>
                  <a:lnTo>
                    <a:pt x="21" y="271"/>
                  </a:lnTo>
                  <a:lnTo>
                    <a:pt x="15" y="271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15" y="251"/>
                  </a:lnTo>
                  <a:lnTo>
                    <a:pt x="15" y="243"/>
                  </a:lnTo>
                  <a:lnTo>
                    <a:pt x="0" y="230"/>
                  </a:lnTo>
                  <a:lnTo>
                    <a:pt x="21" y="210"/>
                  </a:lnTo>
                  <a:lnTo>
                    <a:pt x="34" y="210"/>
                  </a:lnTo>
                  <a:lnTo>
                    <a:pt x="49" y="202"/>
                  </a:lnTo>
                  <a:lnTo>
                    <a:pt x="49" y="175"/>
                  </a:lnTo>
                  <a:lnTo>
                    <a:pt x="2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28" y="46"/>
                  </a:lnTo>
                  <a:lnTo>
                    <a:pt x="21" y="34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69" y="27"/>
                  </a:lnTo>
                  <a:lnTo>
                    <a:pt x="90" y="27"/>
                  </a:lnTo>
                  <a:lnTo>
                    <a:pt x="111" y="74"/>
                  </a:lnTo>
                  <a:lnTo>
                    <a:pt x="132" y="122"/>
                  </a:lnTo>
                  <a:lnTo>
                    <a:pt x="145" y="163"/>
                  </a:lnTo>
                  <a:lnTo>
                    <a:pt x="159" y="183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1" name="Freeform 123"/>
            <p:cNvSpPr>
              <a:spLocks/>
            </p:cNvSpPr>
            <p:nvPr/>
          </p:nvSpPr>
          <p:spPr bwMode="auto">
            <a:xfrm>
              <a:off x="7316788" y="3786188"/>
              <a:ext cx="303212" cy="487362"/>
            </a:xfrm>
            <a:custGeom>
              <a:avLst/>
              <a:gdLst/>
              <a:ahLst/>
              <a:cxnLst>
                <a:cxn ang="0">
                  <a:pos x="100" y="27"/>
                </a:cxn>
                <a:cxn ang="0">
                  <a:pos x="100" y="39"/>
                </a:cxn>
                <a:cxn ang="0">
                  <a:pos x="86" y="64"/>
                </a:cxn>
                <a:cxn ang="0">
                  <a:pos x="80" y="64"/>
                </a:cxn>
                <a:cxn ang="0">
                  <a:pos x="80" y="85"/>
                </a:cxn>
                <a:cxn ang="0">
                  <a:pos x="73" y="91"/>
                </a:cxn>
                <a:cxn ang="0">
                  <a:pos x="73" y="97"/>
                </a:cxn>
                <a:cxn ang="0">
                  <a:pos x="94" y="144"/>
                </a:cxn>
                <a:cxn ang="0">
                  <a:pos x="100" y="144"/>
                </a:cxn>
                <a:cxn ang="0">
                  <a:pos x="112" y="144"/>
                </a:cxn>
                <a:cxn ang="0">
                  <a:pos x="140" y="170"/>
                </a:cxn>
                <a:cxn ang="0">
                  <a:pos x="106" y="170"/>
                </a:cxn>
                <a:cxn ang="0">
                  <a:pos x="100" y="177"/>
                </a:cxn>
                <a:cxn ang="0">
                  <a:pos x="80" y="177"/>
                </a:cxn>
                <a:cxn ang="0">
                  <a:pos x="73" y="170"/>
                </a:cxn>
                <a:cxn ang="0">
                  <a:pos x="53" y="170"/>
                </a:cxn>
                <a:cxn ang="0">
                  <a:pos x="40" y="164"/>
                </a:cxn>
                <a:cxn ang="0">
                  <a:pos x="40" y="152"/>
                </a:cxn>
                <a:cxn ang="0">
                  <a:pos x="32" y="144"/>
                </a:cxn>
                <a:cxn ang="0">
                  <a:pos x="20" y="152"/>
                </a:cxn>
                <a:cxn ang="0">
                  <a:pos x="7" y="170"/>
                </a:cxn>
                <a:cxn ang="0">
                  <a:pos x="7" y="197"/>
                </a:cxn>
                <a:cxn ang="0">
                  <a:pos x="14" y="210"/>
                </a:cxn>
                <a:cxn ang="0">
                  <a:pos x="7" y="216"/>
                </a:cxn>
                <a:cxn ang="0">
                  <a:pos x="7" y="236"/>
                </a:cxn>
                <a:cxn ang="0">
                  <a:pos x="7" y="242"/>
                </a:cxn>
                <a:cxn ang="0">
                  <a:pos x="14" y="277"/>
                </a:cxn>
                <a:cxn ang="0">
                  <a:pos x="14" y="289"/>
                </a:cxn>
                <a:cxn ang="0">
                  <a:pos x="14" y="302"/>
                </a:cxn>
                <a:cxn ang="0">
                  <a:pos x="0" y="328"/>
                </a:cxn>
                <a:cxn ang="0">
                  <a:pos x="0" y="341"/>
                </a:cxn>
                <a:cxn ang="0">
                  <a:pos x="26" y="367"/>
                </a:cxn>
                <a:cxn ang="0">
                  <a:pos x="32" y="381"/>
                </a:cxn>
                <a:cxn ang="0">
                  <a:pos x="53" y="381"/>
                </a:cxn>
                <a:cxn ang="0">
                  <a:pos x="73" y="361"/>
                </a:cxn>
                <a:cxn ang="0">
                  <a:pos x="100" y="361"/>
                </a:cxn>
                <a:cxn ang="0">
                  <a:pos x="152" y="349"/>
                </a:cxn>
                <a:cxn ang="0">
                  <a:pos x="198" y="335"/>
                </a:cxn>
                <a:cxn ang="0">
                  <a:pos x="224" y="322"/>
                </a:cxn>
                <a:cxn ang="0">
                  <a:pos x="245" y="322"/>
                </a:cxn>
                <a:cxn ang="0">
                  <a:pos x="245" y="295"/>
                </a:cxn>
                <a:cxn ang="0">
                  <a:pos x="231" y="295"/>
                </a:cxn>
                <a:cxn ang="0">
                  <a:pos x="212" y="283"/>
                </a:cxn>
                <a:cxn ang="0">
                  <a:pos x="198" y="283"/>
                </a:cxn>
                <a:cxn ang="0">
                  <a:pos x="179" y="269"/>
                </a:cxn>
                <a:cxn ang="0">
                  <a:pos x="179" y="256"/>
                </a:cxn>
                <a:cxn ang="0">
                  <a:pos x="179" y="216"/>
                </a:cxn>
                <a:cxn ang="0">
                  <a:pos x="198" y="197"/>
                </a:cxn>
                <a:cxn ang="0">
                  <a:pos x="198" y="183"/>
                </a:cxn>
                <a:cxn ang="0">
                  <a:pos x="173" y="158"/>
                </a:cxn>
                <a:cxn ang="0">
                  <a:pos x="173" y="131"/>
                </a:cxn>
                <a:cxn ang="0">
                  <a:pos x="198" y="97"/>
                </a:cxn>
                <a:cxn ang="0">
                  <a:pos x="185" y="78"/>
                </a:cxn>
                <a:cxn ang="0">
                  <a:pos x="173" y="85"/>
                </a:cxn>
                <a:cxn ang="0">
                  <a:pos x="132" y="85"/>
                </a:cxn>
                <a:cxn ang="0">
                  <a:pos x="126" y="72"/>
                </a:cxn>
                <a:cxn ang="0">
                  <a:pos x="126" y="45"/>
                </a:cxn>
                <a:cxn ang="0">
                  <a:pos x="140" y="45"/>
                </a:cxn>
                <a:cxn ang="0">
                  <a:pos x="144" y="31"/>
                </a:cxn>
                <a:cxn ang="0">
                  <a:pos x="144" y="6"/>
                </a:cxn>
                <a:cxn ang="0">
                  <a:pos x="132" y="0"/>
                </a:cxn>
                <a:cxn ang="0">
                  <a:pos x="126" y="0"/>
                </a:cxn>
                <a:cxn ang="0">
                  <a:pos x="100" y="27"/>
                </a:cxn>
              </a:cxnLst>
              <a:rect l="0" t="0" r="r" b="b"/>
              <a:pathLst>
                <a:path w="246" h="382">
                  <a:moveTo>
                    <a:pt x="100" y="27"/>
                  </a:moveTo>
                  <a:lnTo>
                    <a:pt x="100" y="39"/>
                  </a:lnTo>
                  <a:lnTo>
                    <a:pt x="86" y="64"/>
                  </a:lnTo>
                  <a:lnTo>
                    <a:pt x="80" y="64"/>
                  </a:lnTo>
                  <a:lnTo>
                    <a:pt x="80" y="85"/>
                  </a:lnTo>
                  <a:lnTo>
                    <a:pt x="73" y="91"/>
                  </a:lnTo>
                  <a:lnTo>
                    <a:pt x="73" y="97"/>
                  </a:lnTo>
                  <a:lnTo>
                    <a:pt x="94" y="144"/>
                  </a:lnTo>
                  <a:lnTo>
                    <a:pt x="100" y="144"/>
                  </a:lnTo>
                  <a:lnTo>
                    <a:pt x="112" y="144"/>
                  </a:lnTo>
                  <a:lnTo>
                    <a:pt x="140" y="170"/>
                  </a:lnTo>
                  <a:lnTo>
                    <a:pt x="106" y="170"/>
                  </a:lnTo>
                  <a:lnTo>
                    <a:pt x="100" y="177"/>
                  </a:lnTo>
                  <a:lnTo>
                    <a:pt x="80" y="177"/>
                  </a:lnTo>
                  <a:lnTo>
                    <a:pt x="73" y="170"/>
                  </a:lnTo>
                  <a:lnTo>
                    <a:pt x="53" y="170"/>
                  </a:lnTo>
                  <a:lnTo>
                    <a:pt x="40" y="164"/>
                  </a:lnTo>
                  <a:lnTo>
                    <a:pt x="40" y="152"/>
                  </a:lnTo>
                  <a:lnTo>
                    <a:pt x="32" y="144"/>
                  </a:lnTo>
                  <a:lnTo>
                    <a:pt x="20" y="152"/>
                  </a:lnTo>
                  <a:lnTo>
                    <a:pt x="7" y="170"/>
                  </a:lnTo>
                  <a:lnTo>
                    <a:pt x="7" y="197"/>
                  </a:lnTo>
                  <a:lnTo>
                    <a:pt x="14" y="210"/>
                  </a:lnTo>
                  <a:lnTo>
                    <a:pt x="7" y="216"/>
                  </a:lnTo>
                  <a:lnTo>
                    <a:pt x="7" y="236"/>
                  </a:lnTo>
                  <a:lnTo>
                    <a:pt x="7" y="242"/>
                  </a:lnTo>
                  <a:lnTo>
                    <a:pt x="14" y="277"/>
                  </a:lnTo>
                  <a:lnTo>
                    <a:pt x="14" y="289"/>
                  </a:lnTo>
                  <a:lnTo>
                    <a:pt x="14" y="302"/>
                  </a:lnTo>
                  <a:lnTo>
                    <a:pt x="0" y="328"/>
                  </a:lnTo>
                  <a:lnTo>
                    <a:pt x="0" y="341"/>
                  </a:lnTo>
                  <a:lnTo>
                    <a:pt x="26" y="367"/>
                  </a:lnTo>
                  <a:lnTo>
                    <a:pt x="32" y="381"/>
                  </a:lnTo>
                  <a:lnTo>
                    <a:pt x="53" y="381"/>
                  </a:lnTo>
                  <a:lnTo>
                    <a:pt x="73" y="361"/>
                  </a:lnTo>
                  <a:lnTo>
                    <a:pt x="100" y="361"/>
                  </a:lnTo>
                  <a:lnTo>
                    <a:pt x="152" y="349"/>
                  </a:lnTo>
                  <a:lnTo>
                    <a:pt x="198" y="335"/>
                  </a:lnTo>
                  <a:lnTo>
                    <a:pt x="224" y="322"/>
                  </a:lnTo>
                  <a:lnTo>
                    <a:pt x="245" y="322"/>
                  </a:lnTo>
                  <a:lnTo>
                    <a:pt x="245" y="295"/>
                  </a:lnTo>
                  <a:lnTo>
                    <a:pt x="231" y="295"/>
                  </a:lnTo>
                  <a:lnTo>
                    <a:pt x="212" y="283"/>
                  </a:lnTo>
                  <a:lnTo>
                    <a:pt x="198" y="283"/>
                  </a:lnTo>
                  <a:lnTo>
                    <a:pt x="179" y="269"/>
                  </a:lnTo>
                  <a:lnTo>
                    <a:pt x="179" y="256"/>
                  </a:lnTo>
                  <a:lnTo>
                    <a:pt x="179" y="216"/>
                  </a:lnTo>
                  <a:lnTo>
                    <a:pt x="198" y="197"/>
                  </a:lnTo>
                  <a:lnTo>
                    <a:pt x="198" y="183"/>
                  </a:lnTo>
                  <a:lnTo>
                    <a:pt x="173" y="158"/>
                  </a:lnTo>
                  <a:lnTo>
                    <a:pt x="173" y="131"/>
                  </a:lnTo>
                  <a:lnTo>
                    <a:pt x="198" y="97"/>
                  </a:lnTo>
                  <a:lnTo>
                    <a:pt x="185" y="78"/>
                  </a:lnTo>
                  <a:lnTo>
                    <a:pt x="173" y="85"/>
                  </a:lnTo>
                  <a:lnTo>
                    <a:pt x="132" y="85"/>
                  </a:lnTo>
                  <a:lnTo>
                    <a:pt x="126" y="72"/>
                  </a:lnTo>
                  <a:lnTo>
                    <a:pt x="126" y="45"/>
                  </a:lnTo>
                  <a:lnTo>
                    <a:pt x="140" y="45"/>
                  </a:lnTo>
                  <a:lnTo>
                    <a:pt x="144" y="31"/>
                  </a:lnTo>
                  <a:lnTo>
                    <a:pt x="144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00" y="27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12" name="Freeform 124"/>
            <p:cNvSpPr>
              <a:spLocks/>
            </p:cNvSpPr>
            <p:nvPr/>
          </p:nvSpPr>
          <p:spPr bwMode="auto">
            <a:xfrm>
              <a:off x="7316788" y="3786188"/>
              <a:ext cx="315912" cy="493712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40"/>
                </a:cxn>
                <a:cxn ang="0">
                  <a:pos x="90" y="65"/>
                </a:cxn>
                <a:cxn ang="0">
                  <a:pos x="84" y="65"/>
                </a:cxn>
                <a:cxn ang="0">
                  <a:pos x="84" y="86"/>
                </a:cxn>
                <a:cxn ang="0">
                  <a:pos x="76" y="92"/>
                </a:cxn>
                <a:cxn ang="0">
                  <a:pos x="76" y="100"/>
                </a:cxn>
                <a:cxn ang="0">
                  <a:pos x="97" y="146"/>
                </a:cxn>
                <a:cxn ang="0">
                  <a:pos x="103" y="146"/>
                </a:cxn>
                <a:cxn ang="0">
                  <a:pos x="117" y="146"/>
                </a:cxn>
                <a:cxn ang="0">
                  <a:pos x="146" y="173"/>
                </a:cxn>
                <a:cxn ang="0">
                  <a:pos x="111" y="173"/>
                </a:cxn>
                <a:cxn ang="0">
                  <a:pos x="103" y="180"/>
                </a:cxn>
                <a:cxn ang="0">
                  <a:pos x="84" y="180"/>
                </a:cxn>
                <a:cxn ang="0">
                  <a:pos x="76" y="173"/>
                </a:cxn>
                <a:cxn ang="0">
                  <a:pos x="55" y="173"/>
                </a:cxn>
                <a:cxn ang="0">
                  <a:pos x="42" y="167"/>
                </a:cxn>
                <a:cxn ang="0">
                  <a:pos x="42" y="153"/>
                </a:cxn>
                <a:cxn ang="0">
                  <a:pos x="34" y="146"/>
                </a:cxn>
                <a:cxn ang="0">
                  <a:pos x="21" y="153"/>
                </a:cxn>
                <a:cxn ang="0">
                  <a:pos x="7" y="173"/>
                </a:cxn>
                <a:cxn ang="0">
                  <a:pos x="7" y="200"/>
                </a:cxn>
                <a:cxn ang="0">
                  <a:pos x="15" y="213"/>
                </a:cxn>
                <a:cxn ang="0">
                  <a:pos x="7" y="219"/>
                </a:cxn>
                <a:cxn ang="0">
                  <a:pos x="7" y="240"/>
                </a:cxn>
                <a:cxn ang="0">
                  <a:pos x="7" y="246"/>
                </a:cxn>
                <a:cxn ang="0">
                  <a:pos x="15" y="280"/>
                </a:cxn>
                <a:cxn ang="0">
                  <a:pos x="15" y="294"/>
                </a:cxn>
                <a:cxn ang="0">
                  <a:pos x="15" y="307"/>
                </a:cxn>
                <a:cxn ang="0">
                  <a:pos x="0" y="333"/>
                </a:cxn>
                <a:cxn ang="0">
                  <a:pos x="0" y="346"/>
                </a:cxn>
                <a:cxn ang="0">
                  <a:pos x="28" y="373"/>
                </a:cxn>
                <a:cxn ang="0">
                  <a:pos x="34" y="387"/>
                </a:cxn>
                <a:cxn ang="0">
                  <a:pos x="55" y="387"/>
                </a:cxn>
                <a:cxn ang="0">
                  <a:pos x="76" y="367"/>
                </a:cxn>
                <a:cxn ang="0">
                  <a:pos x="103" y="367"/>
                </a:cxn>
                <a:cxn ang="0">
                  <a:pos x="159" y="354"/>
                </a:cxn>
                <a:cxn ang="0">
                  <a:pos x="207" y="340"/>
                </a:cxn>
                <a:cxn ang="0">
                  <a:pos x="234" y="327"/>
                </a:cxn>
                <a:cxn ang="0">
                  <a:pos x="256" y="327"/>
                </a:cxn>
                <a:cxn ang="0">
                  <a:pos x="256" y="300"/>
                </a:cxn>
                <a:cxn ang="0">
                  <a:pos x="242" y="300"/>
                </a:cxn>
                <a:cxn ang="0">
                  <a:pos x="221" y="286"/>
                </a:cxn>
                <a:cxn ang="0">
                  <a:pos x="207" y="286"/>
                </a:cxn>
                <a:cxn ang="0">
                  <a:pos x="186" y="273"/>
                </a:cxn>
                <a:cxn ang="0">
                  <a:pos x="186" y="259"/>
                </a:cxn>
                <a:cxn ang="0">
                  <a:pos x="186" y="219"/>
                </a:cxn>
                <a:cxn ang="0">
                  <a:pos x="207" y="200"/>
                </a:cxn>
                <a:cxn ang="0">
                  <a:pos x="207" y="186"/>
                </a:cxn>
                <a:cxn ang="0">
                  <a:pos x="180" y="159"/>
                </a:cxn>
                <a:cxn ang="0">
                  <a:pos x="180" y="132"/>
                </a:cxn>
                <a:cxn ang="0">
                  <a:pos x="207" y="100"/>
                </a:cxn>
                <a:cxn ang="0">
                  <a:pos x="194" y="79"/>
                </a:cxn>
                <a:cxn ang="0">
                  <a:pos x="180" y="86"/>
                </a:cxn>
                <a:cxn ang="0">
                  <a:pos x="138" y="86"/>
                </a:cxn>
                <a:cxn ang="0">
                  <a:pos x="132" y="73"/>
                </a:cxn>
                <a:cxn ang="0">
                  <a:pos x="132" y="46"/>
                </a:cxn>
                <a:cxn ang="0">
                  <a:pos x="146" y="46"/>
                </a:cxn>
                <a:cxn ang="0">
                  <a:pos x="152" y="32"/>
                </a:cxn>
                <a:cxn ang="0">
                  <a:pos x="152" y="5"/>
                </a:cxn>
                <a:cxn ang="0">
                  <a:pos x="138" y="0"/>
                </a:cxn>
                <a:cxn ang="0">
                  <a:pos x="132" y="0"/>
                </a:cxn>
                <a:cxn ang="0">
                  <a:pos x="103" y="26"/>
                </a:cxn>
              </a:cxnLst>
              <a:rect l="0" t="0" r="r" b="b"/>
              <a:pathLst>
                <a:path w="257" h="388">
                  <a:moveTo>
                    <a:pt x="103" y="26"/>
                  </a:moveTo>
                  <a:lnTo>
                    <a:pt x="103" y="40"/>
                  </a:lnTo>
                  <a:lnTo>
                    <a:pt x="90" y="65"/>
                  </a:lnTo>
                  <a:lnTo>
                    <a:pt x="84" y="65"/>
                  </a:lnTo>
                  <a:lnTo>
                    <a:pt x="84" y="86"/>
                  </a:lnTo>
                  <a:lnTo>
                    <a:pt x="76" y="92"/>
                  </a:lnTo>
                  <a:lnTo>
                    <a:pt x="76" y="100"/>
                  </a:lnTo>
                  <a:lnTo>
                    <a:pt x="97" y="146"/>
                  </a:lnTo>
                  <a:lnTo>
                    <a:pt x="103" y="146"/>
                  </a:lnTo>
                  <a:lnTo>
                    <a:pt x="117" y="146"/>
                  </a:lnTo>
                  <a:lnTo>
                    <a:pt x="146" y="173"/>
                  </a:lnTo>
                  <a:lnTo>
                    <a:pt x="111" y="173"/>
                  </a:lnTo>
                  <a:lnTo>
                    <a:pt x="103" y="180"/>
                  </a:lnTo>
                  <a:lnTo>
                    <a:pt x="84" y="180"/>
                  </a:lnTo>
                  <a:lnTo>
                    <a:pt x="76" y="173"/>
                  </a:lnTo>
                  <a:lnTo>
                    <a:pt x="55" y="173"/>
                  </a:lnTo>
                  <a:lnTo>
                    <a:pt x="42" y="167"/>
                  </a:lnTo>
                  <a:lnTo>
                    <a:pt x="42" y="153"/>
                  </a:lnTo>
                  <a:lnTo>
                    <a:pt x="34" y="146"/>
                  </a:lnTo>
                  <a:lnTo>
                    <a:pt x="21" y="153"/>
                  </a:lnTo>
                  <a:lnTo>
                    <a:pt x="7" y="173"/>
                  </a:lnTo>
                  <a:lnTo>
                    <a:pt x="7" y="200"/>
                  </a:lnTo>
                  <a:lnTo>
                    <a:pt x="15" y="213"/>
                  </a:lnTo>
                  <a:lnTo>
                    <a:pt x="7" y="219"/>
                  </a:lnTo>
                  <a:lnTo>
                    <a:pt x="7" y="240"/>
                  </a:lnTo>
                  <a:lnTo>
                    <a:pt x="7" y="246"/>
                  </a:lnTo>
                  <a:lnTo>
                    <a:pt x="15" y="280"/>
                  </a:lnTo>
                  <a:lnTo>
                    <a:pt x="15" y="294"/>
                  </a:lnTo>
                  <a:lnTo>
                    <a:pt x="15" y="307"/>
                  </a:lnTo>
                  <a:lnTo>
                    <a:pt x="0" y="333"/>
                  </a:lnTo>
                  <a:lnTo>
                    <a:pt x="0" y="346"/>
                  </a:lnTo>
                  <a:lnTo>
                    <a:pt x="28" y="373"/>
                  </a:lnTo>
                  <a:lnTo>
                    <a:pt x="34" y="387"/>
                  </a:lnTo>
                  <a:lnTo>
                    <a:pt x="55" y="387"/>
                  </a:lnTo>
                  <a:lnTo>
                    <a:pt x="76" y="367"/>
                  </a:lnTo>
                  <a:lnTo>
                    <a:pt x="103" y="367"/>
                  </a:lnTo>
                  <a:lnTo>
                    <a:pt x="159" y="354"/>
                  </a:lnTo>
                  <a:lnTo>
                    <a:pt x="207" y="340"/>
                  </a:lnTo>
                  <a:lnTo>
                    <a:pt x="234" y="327"/>
                  </a:lnTo>
                  <a:lnTo>
                    <a:pt x="256" y="327"/>
                  </a:lnTo>
                  <a:lnTo>
                    <a:pt x="256" y="300"/>
                  </a:lnTo>
                  <a:lnTo>
                    <a:pt x="242" y="300"/>
                  </a:lnTo>
                  <a:lnTo>
                    <a:pt x="221" y="286"/>
                  </a:lnTo>
                  <a:lnTo>
                    <a:pt x="207" y="286"/>
                  </a:lnTo>
                  <a:lnTo>
                    <a:pt x="186" y="273"/>
                  </a:lnTo>
                  <a:lnTo>
                    <a:pt x="186" y="259"/>
                  </a:lnTo>
                  <a:lnTo>
                    <a:pt x="186" y="219"/>
                  </a:lnTo>
                  <a:lnTo>
                    <a:pt x="207" y="200"/>
                  </a:lnTo>
                  <a:lnTo>
                    <a:pt x="207" y="186"/>
                  </a:lnTo>
                  <a:lnTo>
                    <a:pt x="180" y="159"/>
                  </a:lnTo>
                  <a:lnTo>
                    <a:pt x="180" y="132"/>
                  </a:lnTo>
                  <a:lnTo>
                    <a:pt x="207" y="100"/>
                  </a:lnTo>
                  <a:lnTo>
                    <a:pt x="194" y="79"/>
                  </a:lnTo>
                  <a:lnTo>
                    <a:pt x="180" y="86"/>
                  </a:lnTo>
                  <a:lnTo>
                    <a:pt x="138" y="86"/>
                  </a:lnTo>
                  <a:lnTo>
                    <a:pt x="132" y="73"/>
                  </a:lnTo>
                  <a:lnTo>
                    <a:pt x="132" y="46"/>
                  </a:lnTo>
                  <a:lnTo>
                    <a:pt x="146" y="46"/>
                  </a:lnTo>
                  <a:lnTo>
                    <a:pt x="152" y="32"/>
                  </a:lnTo>
                  <a:lnTo>
                    <a:pt x="152" y="5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03" y="2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3" name="Freeform 125"/>
            <p:cNvSpPr>
              <a:spLocks/>
            </p:cNvSpPr>
            <p:nvPr/>
          </p:nvSpPr>
          <p:spPr bwMode="auto">
            <a:xfrm>
              <a:off x="7353300" y="3975100"/>
              <a:ext cx="125413" cy="1222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7" y="22"/>
                </a:cxn>
                <a:cxn ang="0">
                  <a:pos x="7" y="55"/>
                </a:cxn>
                <a:cxn ang="0">
                  <a:pos x="13" y="72"/>
                </a:cxn>
                <a:cxn ang="0">
                  <a:pos x="39" y="72"/>
                </a:cxn>
                <a:cxn ang="0">
                  <a:pos x="45" y="95"/>
                </a:cxn>
                <a:cxn ang="0">
                  <a:pos x="63" y="95"/>
                </a:cxn>
                <a:cxn ang="0">
                  <a:pos x="70" y="72"/>
                </a:cxn>
                <a:cxn ang="0">
                  <a:pos x="102" y="72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58" y="0"/>
                </a:cxn>
              </a:cxnLst>
              <a:rect l="0" t="0" r="r" b="b"/>
              <a:pathLst>
                <a:path w="103" h="96">
                  <a:moveTo>
                    <a:pt x="5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2"/>
                  </a:lnTo>
                  <a:lnTo>
                    <a:pt x="7" y="55"/>
                  </a:lnTo>
                  <a:lnTo>
                    <a:pt x="13" y="72"/>
                  </a:lnTo>
                  <a:lnTo>
                    <a:pt x="39" y="72"/>
                  </a:lnTo>
                  <a:lnTo>
                    <a:pt x="45" y="95"/>
                  </a:lnTo>
                  <a:lnTo>
                    <a:pt x="63" y="95"/>
                  </a:lnTo>
                  <a:lnTo>
                    <a:pt x="70" y="72"/>
                  </a:lnTo>
                  <a:lnTo>
                    <a:pt x="102" y="72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8" y="0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14" name="Freeform 126"/>
            <p:cNvSpPr>
              <a:spLocks/>
            </p:cNvSpPr>
            <p:nvPr/>
          </p:nvSpPr>
          <p:spPr bwMode="auto">
            <a:xfrm>
              <a:off x="7353300" y="3975100"/>
              <a:ext cx="142875" cy="1222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21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7" y="20"/>
                </a:cxn>
                <a:cxn ang="0">
                  <a:pos x="7" y="57"/>
                </a:cxn>
                <a:cxn ang="0">
                  <a:pos x="15" y="74"/>
                </a:cxn>
                <a:cxn ang="0">
                  <a:pos x="43" y="74"/>
                </a:cxn>
                <a:cxn ang="0">
                  <a:pos x="51" y="95"/>
                </a:cxn>
                <a:cxn ang="0">
                  <a:pos x="71" y="95"/>
                </a:cxn>
                <a:cxn ang="0">
                  <a:pos x="79" y="74"/>
                </a:cxn>
                <a:cxn ang="0">
                  <a:pos x="115" y="74"/>
                </a:cxn>
                <a:cxn ang="0">
                  <a:pos x="85" y="0"/>
                </a:cxn>
                <a:cxn ang="0">
                  <a:pos x="71" y="0"/>
                </a:cxn>
                <a:cxn ang="0">
                  <a:pos x="65" y="0"/>
                </a:cxn>
              </a:cxnLst>
              <a:rect l="0" t="0" r="r" b="b"/>
              <a:pathLst>
                <a:path w="116" h="96">
                  <a:moveTo>
                    <a:pt x="65" y="0"/>
                  </a:moveTo>
                  <a:lnTo>
                    <a:pt x="2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0"/>
                  </a:lnTo>
                  <a:lnTo>
                    <a:pt x="7" y="57"/>
                  </a:lnTo>
                  <a:lnTo>
                    <a:pt x="15" y="74"/>
                  </a:lnTo>
                  <a:lnTo>
                    <a:pt x="43" y="74"/>
                  </a:lnTo>
                  <a:lnTo>
                    <a:pt x="51" y="95"/>
                  </a:lnTo>
                  <a:lnTo>
                    <a:pt x="71" y="95"/>
                  </a:lnTo>
                  <a:lnTo>
                    <a:pt x="79" y="74"/>
                  </a:lnTo>
                  <a:lnTo>
                    <a:pt x="115" y="74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5" y="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5" name="Freeform 127"/>
            <p:cNvSpPr>
              <a:spLocks/>
            </p:cNvSpPr>
            <p:nvPr/>
          </p:nvSpPr>
          <p:spPr bwMode="auto">
            <a:xfrm>
              <a:off x="7353300" y="4127500"/>
              <a:ext cx="701675" cy="525463"/>
            </a:xfrm>
            <a:custGeom>
              <a:avLst/>
              <a:gdLst/>
              <a:ahLst/>
              <a:cxnLst>
                <a:cxn ang="0">
                  <a:pos x="222" y="59"/>
                </a:cxn>
                <a:cxn ang="0">
                  <a:pos x="161" y="79"/>
                </a:cxn>
                <a:cxn ang="0">
                  <a:pos x="73" y="100"/>
                </a:cxn>
                <a:cxn ang="0">
                  <a:pos x="26" y="118"/>
                </a:cxn>
                <a:cxn ang="0">
                  <a:pos x="5" y="132"/>
                </a:cxn>
                <a:cxn ang="0">
                  <a:pos x="0" y="153"/>
                </a:cxn>
                <a:cxn ang="0">
                  <a:pos x="67" y="227"/>
                </a:cxn>
                <a:cxn ang="0">
                  <a:pos x="26" y="286"/>
                </a:cxn>
                <a:cxn ang="0">
                  <a:pos x="20" y="306"/>
                </a:cxn>
                <a:cxn ang="0">
                  <a:pos x="47" y="318"/>
                </a:cxn>
                <a:cxn ang="0">
                  <a:pos x="80" y="339"/>
                </a:cxn>
                <a:cxn ang="0">
                  <a:pos x="107" y="353"/>
                </a:cxn>
                <a:cxn ang="0">
                  <a:pos x="142" y="359"/>
                </a:cxn>
                <a:cxn ang="0">
                  <a:pos x="201" y="385"/>
                </a:cxn>
                <a:cxn ang="0">
                  <a:pos x="255" y="406"/>
                </a:cxn>
                <a:cxn ang="0">
                  <a:pos x="276" y="413"/>
                </a:cxn>
                <a:cxn ang="0">
                  <a:pos x="330" y="373"/>
                </a:cxn>
                <a:cxn ang="0">
                  <a:pos x="365" y="379"/>
                </a:cxn>
                <a:cxn ang="0">
                  <a:pos x="391" y="339"/>
                </a:cxn>
                <a:cxn ang="0">
                  <a:pos x="418" y="339"/>
                </a:cxn>
                <a:cxn ang="0">
                  <a:pos x="472" y="332"/>
                </a:cxn>
                <a:cxn ang="0">
                  <a:pos x="459" y="312"/>
                </a:cxn>
                <a:cxn ang="0">
                  <a:pos x="486" y="318"/>
                </a:cxn>
                <a:cxn ang="0">
                  <a:pos x="513" y="326"/>
                </a:cxn>
                <a:cxn ang="0">
                  <a:pos x="493" y="345"/>
                </a:cxn>
                <a:cxn ang="0">
                  <a:pos x="513" y="345"/>
                </a:cxn>
                <a:cxn ang="0">
                  <a:pos x="546" y="339"/>
                </a:cxn>
                <a:cxn ang="0">
                  <a:pos x="567" y="345"/>
                </a:cxn>
                <a:cxn ang="0">
                  <a:pos x="553" y="272"/>
                </a:cxn>
                <a:cxn ang="0">
                  <a:pos x="561" y="240"/>
                </a:cxn>
                <a:cxn ang="0">
                  <a:pos x="486" y="199"/>
                </a:cxn>
                <a:cxn ang="0">
                  <a:pos x="418" y="160"/>
                </a:cxn>
                <a:cxn ang="0">
                  <a:pos x="384" y="140"/>
                </a:cxn>
                <a:cxn ang="0">
                  <a:pos x="350" y="153"/>
                </a:cxn>
                <a:cxn ang="0">
                  <a:pos x="350" y="112"/>
                </a:cxn>
                <a:cxn ang="0">
                  <a:pos x="336" y="79"/>
                </a:cxn>
                <a:cxn ang="0">
                  <a:pos x="276" y="59"/>
                </a:cxn>
                <a:cxn ang="0">
                  <a:pos x="255" y="27"/>
                </a:cxn>
                <a:cxn ang="0">
                  <a:pos x="242" y="0"/>
                </a:cxn>
                <a:cxn ang="0">
                  <a:pos x="236" y="27"/>
                </a:cxn>
              </a:cxnLst>
              <a:rect l="0" t="0" r="r" b="b"/>
              <a:pathLst>
                <a:path w="568" h="414">
                  <a:moveTo>
                    <a:pt x="222" y="33"/>
                  </a:moveTo>
                  <a:lnTo>
                    <a:pt x="222" y="59"/>
                  </a:lnTo>
                  <a:lnTo>
                    <a:pt x="201" y="59"/>
                  </a:lnTo>
                  <a:lnTo>
                    <a:pt x="161" y="79"/>
                  </a:lnTo>
                  <a:lnTo>
                    <a:pt x="101" y="92"/>
                  </a:lnTo>
                  <a:lnTo>
                    <a:pt x="73" y="100"/>
                  </a:lnTo>
                  <a:lnTo>
                    <a:pt x="47" y="100"/>
                  </a:lnTo>
                  <a:lnTo>
                    <a:pt x="26" y="118"/>
                  </a:lnTo>
                  <a:lnTo>
                    <a:pt x="5" y="118"/>
                  </a:lnTo>
                  <a:lnTo>
                    <a:pt x="5" y="132"/>
                  </a:lnTo>
                  <a:lnTo>
                    <a:pt x="0" y="140"/>
                  </a:lnTo>
                  <a:lnTo>
                    <a:pt x="0" y="153"/>
                  </a:lnTo>
                  <a:lnTo>
                    <a:pt x="5" y="172"/>
                  </a:lnTo>
                  <a:lnTo>
                    <a:pt x="67" y="227"/>
                  </a:lnTo>
                  <a:lnTo>
                    <a:pt x="73" y="245"/>
                  </a:lnTo>
                  <a:lnTo>
                    <a:pt x="26" y="286"/>
                  </a:lnTo>
                  <a:lnTo>
                    <a:pt x="26" y="292"/>
                  </a:lnTo>
                  <a:lnTo>
                    <a:pt x="20" y="306"/>
                  </a:lnTo>
                  <a:lnTo>
                    <a:pt x="34" y="318"/>
                  </a:lnTo>
                  <a:lnTo>
                    <a:pt x="47" y="318"/>
                  </a:lnTo>
                  <a:lnTo>
                    <a:pt x="59" y="339"/>
                  </a:lnTo>
                  <a:lnTo>
                    <a:pt x="80" y="339"/>
                  </a:lnTo>
                  <a:lnTo>
                    <a:pt x="94" y="353"/>
                  </a:lnTo>
                  <a:lnTo>
                    <a:pt x="107" y="353"/>
                  </a:lnTo>
                  <a:lnTo>
                    <a:pt x="115" y="359"/>
                  </a:lnTo>
                  <a:lnTo>
                    <a:pt x="142" y="359"/>
                  </a:lnTo>
                  <a:lnTo>
                    <a:pt x="175" y="385"/>
                  </a:lnTo>
                  <a:lnTo>
                    <a:pt x="201" y="385"/>
                  </a:lnTo>
                  <a:lnTo>
                    <a:pt x="230" y="399"/>
                  </a:lnTo>
                  <a:lnTo>
                    <a:pt x="255" y="406"/>
                  </a:lnTo>
                  <a:lnTo>
                    <a:pt x="263" y="413"/>
                  </a:lnTo>
                  <a:lnTo>
                    <a:pt x="276" y="413"/>
                  </a:lnTo>
                  <a:lnTo>
                    <a:pt x="311" y="373"/>
                  </a:lnTo>
                  <a:lnTo>
                    <a:pt x="330" y="373"/>
                  </a:lnTo>
                  <a:lnTo>
                    <a:pt x="336" y="379"/>
                  </a:lnTo>
                  <a:lnTo>
                    <a:pt x="365" y="379"/>
                  </a:lnTo>
                  <a:lnTo>
                    <a:pt x="371" y="367"/>
                  </a:lnTo>
                  <a:lnTo>
                    <a:pt x="391" y="339"/>
                  </a:lnTo>
                  <a:lnTo>
                    <a:pt x="405" y="332"/>
                  </a:lnTo>
                  <a:lnTo>
                    <a:pt x="418" y="339"/>
                  </a:lnTo>
                  <a:lnTo>
                    <a:pt x="472" y="339"/>
                  </a:lnTo>
                  <a:lnTo>
                    <a:pt x="472" y="332"/>
                  </a:lnTo>
                  <a:lnTo>
                    <a:pt x="459" y="326"/>
                  </a:lnTo>
                  <a:lnTo>
                    <a:pt x="459" y="312"/>
                  </a:lnTo>
                  <a:lnTo>
                    <a:pt x="472" y="312"/>
                  </a:lnTo>
                  <a:lnTo>
                    <a:pt x="486" y="318"/>
                  </a:lnTo>
                  <a:lnTo>
                    <a:pt x="507" y="318"/>
                  </a:lnTo>
                  <a:lnTo>
                    <a:pt x="513" y="326"/>
                  </a:lnTo>
                  <a:lnTo>
                    <a:pt x="499" y="332"/>
                  </a:lnTo>
                  <a:lnTo>
                    <a:pt x="493" y="345"/>
                  </a:lnTo>
                  <a:lnTo>
                    <a:pt x="499" y="345"/>
                  </a:lnTo>
                  <a:lnTo>
                    <a:pt x="513" y="345"/>
                  </a:lnTo>
                  <a:lnTo>
                    <a:pt x="519" y="339"/>
                  </a:lnTo>
                  <a:lnTo>
                    <a:pt x="546" y="339"/>
                  </a:lnTo>
                  <a:lnTo>
                    <a:pt x="561" y="345"/>
                  </a:lnTo>
                  <a:lnTo>
                    <a:pt x="567" y="345"/>
                  </a:lnTo>
                  <a:lnTo>
                    <a:pt x="567" y="286"/>
                  </a:lnTo>
                  <a:lnTo>
                    <a:pt x="553" y="272"/>
                  </a:lnTo>
                  <a:lnTo>
                    <a:pt x="553" y="240"/>
                  </a:lnTo>
                  <a:lnTo>
                    <a:pt x="561" y="240"/>
                  </a:lnTo>
                  <a:lnTo>
                    <a:pt x="561" y="205"/>
                  </a:lnTo>
                  <a:lnTo>
                    <a:pt x="486" y="199"/>
                  </a:lnTo>
                  <a:lnTo>
                    <a:pt x="451" y="185"/>
                  </a:lnTo>
                  <a:lnTo>
                    <a:pt x="418" y="160"/>
                  </a:lnTo>
                  <a:lnTo>
                    <a:pt x="405" y="140"/>
                  </a:lnTo>
                  <a:lnTo>
                    <a:pt x="384" y="140"/>
                  </a:lnTo>
                  <a:lnTo>
                    <a:pt x="371" y="153"/>
                  </a:lnTo>
                  <a:lnTo>
                    <a:pt x="350" y="153"/>
                  </a:lnTo>
                  <a:lnTo>
                    <a:pt x="336" y="132"/>
                  </a:lnTo>
                  <a:lnTo>
                    <a:pt x="350" y="112"/>
                  </a:lnTo>
                  <a:lnTo>
                    <a:pt x="350" y="86"/>
                  </a:lnTo>
                  <a:lnTo>
                    <a:pt x="336" y="79"/>
                  </a:lnTo>
                  <a:lnTo>
                    <a:pt x="303" y="73"/>
                  </a:lnTo>
                  <a:lnTo>
                    <a:pt x="276" y="59"/>
                  </a:lnTo>
                  <a:lnTo>
                    <a:pt x="269" y="45"/>
                  </a:lnTo>
                  <a:lnTo>
                    <a:pt x="255" y="27"/>
                  </a:lnTo>
                  <a:lnTo>
                    <a:pt x="255" y="0"/>
                  </a:lnTo>
                  <a:lnTo>
                    <a:pt x="242" y="0"/>
                  </a:lnTo>
                  <a:lnTo>
                    <a:pt x="236" y="6"/>
                  </a:lnTo>
                  <a:lnTo>
                    <a:pt x="236" y="27"/>
                  </a:lnTo>
                  <a:lnTo>
                    <a:pt x="222" y="33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16" name="Freeform 128"/>
            <p:cNvSpPr>
              <a:spLocks/>
            </p:cNvSpPr>
            <p:nvPr/>
          </p:nvSpPr>
          <p:spPr bwMode="auto">
            <a:xfrm>
              <a:off x="7353300" y="4127500"/>
              <a:ext cx="708025" cy="530225"/>
            </a:xfrm>
            <a:custGeom>
              <a:avLst/>
              <a:gdLst/>
              <a:ahLst/>
              <a:cxnLst>
                <a:cxn ang="0">
                  <a:pos x="224" y="60"/>
                </a:cxn>
                <a:cxn ang="0">
                  <a:pos x="163" y="79"/>
                </a:cxn>
                <a:cxn ang="0">
                  <a:pos x="74" y="100"/>
                </a:cxn>
                <a:cxn ang="0">
                  <a:pos x="26" y="120"/>
                </a:cxn>
                <a:cxn ang="0">
                  <a:pos x="5" y="133"/>
                </a:cxn>
                <a:cxn ang="0">
                  <a:pos x="0" y="155"/>
                </a:cxn>
                <a:cxn ang="0">
                  <a:pos x="68" y="228"/>
                </a:cxn>
                <a:cxn ang="0">
                  <a:pos x="26" y="289"/>
                </a:cxn>
                <a:cxn ang="0">
                  <a:pos x="20" y="308"/>
                </a:cxn>
                <a:cxn ang="0">
                  <a:pos x="47" y="322"/>
                </a:cxn>
                <a:cxn ang="0">
                  <a:pos x="81" y="343"/>
                </a:cxn>
                <a:cxn ang="0">
                  <a:pos x="108" y="356"/>
                </a:cxn>
                <a:cxn ang="0">
                  <a:pos x="142" y="362"/>
                </a:cxn>
                <a:cxn ang="0">
                  <a:pos x="203" y="389"/>
                </a:cxn>
                <a:cxn ang="0">
                  <a:pos x="258" y="410"/>
                </a:cxn>
                <a:cxn ang="0">
                  <a:pos x="279" y="417"/>
                </a:cxn>
                <a:cxn ang="0">
                  <a:pos x="334" y="376"/>
                </a:cxn>
                <a:cxn ang="0">
                  <a:pos x="369" y="383"/>
                </a:cxn>
                <a:cxn ang="0">
                  <a:pos x="395" y="343"/>
                </a:cxn>
                <a:cxn ang="0">
                  <a:pos x="422" y="343"/>
                </a:cxn>
                <a:cxn ang="0">
                  <a:pos x="477" y="335"/>
                </a:cxn>
                <a:cxn ang="0">
                  <a:pos x="464" y="316"/>
                </a:cxn>
                <a:cxn ang="0">
                  <a:pos x="491" y="322"/>
                </a:cxn>
                <a:cxn ang="0">
                  <a:pos x="517" y="329"/>
                </a:cxn>
                <a:cxn ang="0">
                  <a:pos x="498" y="349"/>
                </a:cxn>
                <a:cxn ang="0">
                  <a:pos x="517" y="349"/>
                </a:cxn>
                <a:cxn ang="0">
                  <a:pos x="552" y="343"/>
                </a:cxn>
                <a:cxn ang="0">
                  <a:pos x="573" y="349"/>
                </a:cxn>
                <a:cxn ang="0">
                  <a:pos x="559" y="275"/>
                </a:cxn>
                <a:cxn ang="0">
                  <a:pos x="567" y="242"/>
                </a:cxn>
                <a:cxn ang="0">
                  <a:pos x="491" y="201"/>
                </a:cxn>
                <a:cxn ang="0">
                  <a:pos x="422" y="161"/>
                </a:cxn>
                <a:cxn ang="0">
                  <a:pos x="388" y="141"/>
                </a:cxn>
                <a:cxn ang="0">
                  <a:pos x="354" y="155"/>
                </a:cxn>
                <a:cxn ang="0">
                  <a:pos x="354" y="114"/>
                </a:cxn>
                <a:cxn ang="0">
                  <a:pos x="340" y="79"/>
                </a:cxn>
                <a:cxn ang="0">
                  <a:pos x="279" y="60"/>
                </a:cxn>
                <a:cxn ang="0">
                  <a:pos x="258" y="27"/>
                </a:cxn>
                <a:cxn ang="0">
                  <a:pos x="245" y="0"/>
                </a:cxn>
                <a:cxn ang="0">
                  <a:pos x="238" y="27"/>
                </a:cxn>
              </a:cxnLst>
              <a:rect l="0" t="0" r="r" b="b"/>
              <a:pathLst>
                <a:path w="574" h="418">
                  <a:moveTo>
                    <a:pt x="224" y="33"/>
                  </a:moveTo>
                  <a:lnTo>
                    <a:pt x="224" y="60"/>
                  </a:lnTo>
                  <a:lnTo>
                    <a:pt x="203" y="60"/>
                  </a:lnTo>
                  <a:lnTo>
                    <a:pt x="163" y="79"/>
                  </a:lnTo>
                  <a:lnTo>
                    <a:pt x="102" y="93"/>
                  </a:lnTo>
                  <a:lnTo>
                    <a:pt x="74" y="100"/>
                  </a:lnTo>
                  <a:lnTo>
                    <a:pt x="47" y="100"/>
                  </a:lnTo>
                  <a:lnTo>
                    <a:pt x="26" y="120"/>
                  </a:lnTo>
                  <a:lnTo>
                    <a:pt x="5" y="120"/>
                  </a:lnTo>
                  <a:lnTo>
                    <a:pt x="5" y="133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5" y="174"/>
                  </a:lnTo>
                  <a:lnTo>
                    <a:pt x="68" y="228"/>
                  </a:lnTo>
                  <a:lnTo>
                    <a:pt x="74" y="248"/>
                  </a:lnTo>
                  <a:lnTo>
                    <a:pt x="26" y="289"/>
                  </a:lnTo>
                  <a:lnTo>
                    <a:pt x="26" y="295"/>
                  </a:lnTo>
                  <a:lnTo>
                    <a:pt x="20" y="308"/>
                  </a:lnTo>
                  <a:lnTo>
                    <a:pt x="34" y="322"/>
                  </a:lnTo>
                  <a:lnTo>
                    <a:pt x="47" y="322"/>
                  </a:lnTo>
                  <a:lnTo>
                    <a:pt x="61" y="343"/>
                  </a:lnTo>
                  <a:lnTo>
                    <a:pt x="81" y="343"/>
                  </a:lnTo>
                  <a:lnTo>
                    <a:pt x="95" y="356"/>
                  </a:lnTo>
                  <a:lnTo>
                    <a:pt x="108" y="356"/>
                  </a:lnTo>
                  <a:lnTo>
                    <a:pt x="116" y="362"/>
                  </a:lnTo>
                  <a:lnTo>
                    <a:pt x="142" y="362"/>
                  </a:lnTo>
                  <a:lnTo>
                    <a:pt x="177" y="389"/>
                  </a:lnTo>
                  <a:lnTo>
                    <a:pt x="203" y="389"/>
                  </a:lnTo>
                  <a:lnTo>
                    <a:pt x="232" y="403"/>
                  </a:lnTo>
                  <a:lnTo>
                    <a:pt x="258" y="410"/>
                  </a:lnTo>
                  <a:lnTo>
                    <a:pt x="266" y="417"/>
                  </a:lnTo>
                  <a:lnTo>
                    <a:pt x="279" y="417"/>
                  </a:lnTo>
                  <a:lnTo>
                    <a:pt x="314" y="376"/>
                  </a:lnTo>
                  <a:lnTo>
                    <a:pt x="334" y="376"/>
                  </a:lnTo>
                  <a:lnTo>
                    <a:pt x="340" y="383"/>
                  </a:lnTo>
                  <a:lnTo>
                    <a:pt x="369" y="383"/>
                  </a:lnTo>
                  <a:lnTo>
                    <a:pt x="375" y="370"/>
                  </a:lnTo>
                  <a:lnTo>
                    <a:pt x="395" y="343"/>
                  </a:lnTo>
                  <a:lnTo>
                    <a:pt x="409" y="335"/>
                  </a:lnTo>
                  <a:lnTo>
                    <a:pt x="422" y="343"/>
                  </a:lnTo>
                  <a:lnTo>
                    <a:pt x="477" y="343"/>
                  </a:lnTo>
                  <a:lnTo>
                    <a:pt x="477" y="335"/>
                  </a:lnTo>
                  <a:lnTo>
                    <a:pt x="464" y="329"/>
                  </a:lnTo>
                  <a:lnTo>
                    <a:pt x="464" y="316"/>
                  </a:lnTo>
                  <a:lnTo>
                    <a:pt x="477" y="316"/>
                  </a:lnTo>
                  <a:lnTo>
                    <a:pt x="491" y="322"/>
                  </a:lnTo>
                  <a:lnTo>
                    <a:pt x="511" y="322"/>
                  </a:lnTo>
                  <a:lnTo>
                    <a:pt x="517" y="329"/>
                  </a:lnTo>
                  <a:lnTo>
                    <a:pt x="504" y="335"/>
                  </a:lnTo>
                  <a:lnTo>
                    <a:pt x="498" y="349"/>
                  </a:lnTo>
                  <a:lnTo>
                    <a:pt x="504" y="349"/>
                  </a:lnTo>
                  <a:lnTo>
                    <a:pt x="517" y="349"/>
                  </a:lnTo>
                  <a:lnTo>
                    <a:pt x="525" y="343"/>
                  </a:lnTo>
                  <a:lnTo>
                    <a:pt x="552" y="343"/>
                  </a:lnTo>
                  <a:lnTo>
                    <a:pt x="567" y="349"/>
                  </a:lnTo>
                  <a:lnTo>
                    <a:pt x="573" y="349"/>
                  </a:lnTo>
                  <a:lnTo>
                    <a:pt x="573" y="289"/>
                  </a:lnTo>
                  <a:lnTo>
                    <a:pt x="559" y="275"/>
                  </a:lnTo>
                  <a:lnTo>
                    <a:pt x="559" y="242"/>
                  </a:lnTo>
                  <a:lnTo>
                    <a:pt x="567" y="242"/>
                  </a:lnTo>
                  <a:lnTo>
                    <a:pt x="567" y="207"/>
                  </a:lnTo>
                  <a:lnTo>
                    <a:pt x="491" y="201"/>
                  </a:lnTo>
                  <a:lnTo>
                    <a:pt x="456" y="188"/>
                  </a:lnTo>
                  <a:lnTo>
                    <a:pt x="422" y="161"/>
                  </a:lnTo>
                  <a:lnTo>
                    <a:pt x="409" y="141"/>
                  </a:lnTo>
                  <a:lnTo>
                    <a:pt x="388" y="141"/>
                  </a:lnTo>
                  <a:lnTo>
                    <a:pt x="375" y="155"/>
                  </a:lnTo>
                  <a:lnTo>
                    <a:pt x="354" y="155"/>
                  </a:lnTo>
                  <a:lnTo>
                    <a:pt x="340" y="133"/>
                  </a:lnTo>
                  <a:lnTo>
                    <a:pt x="354" y="114"/>
                  </a:lnTo>
                  <a:lnTo>
                    <a:pt x="354" y="87"/>
                  </a:lnTo>
                  <a:lnTo>
                    <a:pt x="340" y="79"/>
                  </a:lnTo>
                  <a:lnTo>
                    <a:pt x="306" y="73"/>
                  </a:lnTo>
                  <a:lnTo>
                    <a:pt x="279" y="60"/>
                  </a:lnTo>
                  <a:lnTo>
                    <a:pt x="272" y="46"/>
                  </a:lnTo>
                  <a:lnTo>
                    <a:pt x="258" y="27"/>
                  </a:lnTo>
                  <a:lnTo>
                    <a:pt x="258" y="0"/>
                  </a:lnTo>
                  <a:lnTo>
                    <a:pt x="245" y="0"/>
                  </a:lnTo>
                  <a:lnTo>
                    <a:pt x="238" y="6"/>
                  </a:lnTo>
                  <a:lnTo>
                    <a:pt x="238" y="27"/>
                  </a:lnTo>
                  <a:lnTo>
                    <a:pt x="224" y="33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7" name="Freeform 129"/>
            <p:cNvSpPr>
              <a:spLocks/>
            </p:cNvSpPr>
            <p:nvPr/>
          </p:nvSpPr>
          <p:spPr bwMode="auto">
            <a:xfrm>
              <a:off x="6802438" y="4127500"/>
              <a:ext cx="627062" cy="374650"/>
            </a:xfrm>
            <a:custGeom>
              <a:avLst/>
              <a:gdLst/>
              <a:ahLst/>
              <a:cxnLst>
                <a:cxn ang="0">
                  <a:pos x="455" y="293"/>
                </a:cxn>
                <a:cxn ang="0">
                  <a:pos x="461" y="279"/>
                </a:cxn>
                <a:cxn ang="0">
                  <a:pos x="507" y="240"/>
                </a:cxn>
                <a:cxn ang="0">
                  <a:pos x="501" y="220"/>
                </a:cxn>
                <a:cxn ang="0">
                  <a:pos x="440" y="169"/>
                </a:cxn>
                <a:cxn ang="0">
                  <a:pos x="434" y="150"/>
                </a:cxn>
                <a:cxn ang="0">
                  <a:pos x="440" y="117"/>
                </a:cxn>
                <a:cxn ang="0">
                  <a:pos x="434" y="103"/>
                </a:cxn>
                <a:cxn ang="0">
                  <a:pos x="406" y="76"/>
                </a:cxn>
                <a:cxn ang="0">
                  <a:pos x="406" y="64"/>
                </a:cxn>
                <a:cxn ang="0">
                  <a:pos x="354" y="19"/>
                </a:cxn>
                <a:cxn ang="0">
                  <a:pos x="340" y="19"/>
                </a:cxn>
                <a:cxn ang="0">
                  <a:pos x="326" y="6"/>
                </a:cxn>
                <a:cxn ang="0">
                  <a:pos x="280" y="6"/>
                </a:cxn>
                <a:cxn ang="0">
                  <a:pos x="274" y="13"/>
                </a:cxn>
                <a:cxn ang="0">
                  <a:pos x="260" y="13"/>
                </a:cxn>
                <a:cxn ang="0">
                  <a:pos x="246" y="25"/>
                </a:cxn>
                <a:cxn ang="0">
                  <a:pos x="226" y="25"/>
                </a:cxn>
                <a:cxn ang="0">
                  <a:pos x="200" y="0"/>
                </a:cxn>
                <a:cxn ang="0">
                  <a:pos x="166" y="19"/>
                </a:cxn>
                <a:cxn ang="0">
                  <a:pos x="127" y="19"/>
                </a:cxn>
                <a:cxn ang="0">
                  <a:pos x="120" y="13"/>
                </a:cxn>
                <a:cxn ang="0">
                  <a:pos x="45" y="13"/>
                </a:cxn>
                <a:cxn ang="0">
                  <a:pos x="34" y="31"/>
                </a:cxn>
                <a:cxn ang="0">
                  <a:pos x="19" y="51"/>
                </a:cxn>
                <a:cxn ang="0">
                  <a:pos x="19" y="72"/>
                </a:cxn>
                <a:cxn ang="0">
                  <a:pos x="0" y="97"/>
                </a:cxn>
                <a:cxn ang="0">
                  <a:pos x="19" y="111"/>
                </a:cxn>
                <a:cxn ang="0">
                  <a:pos x="40" y="123"/>
                </a:cxn>
                <a:cxn ang="0">
                  <a:pos x="51" y="136"/>
                </a:cxn>
                <a:cxn ang="0">
                  <a:pos x="66" y="142"/>
                </a:cxn>
                <a:cxn ang="0">
                  <a:pos x="80" y="142"/>
                </a:cxn>
                <a:cxn ang="0">
                  <a:pos x="99" y="142"/>
                </a:cxn>
                <a:cxn ang="0">
                  <a:pos x="106" y="162"/>
                </a:cxn>
                <a:cxn ang="0">
                  <a:pos x="106" y="174"/>
                </a:cxn>
                <a:cxn ang="0">
                  <a:pos x="120" y="181"/>
                </a:cxn>
                <a:cxn ang="0">
                  <a:pos x="152" y="195"/>
                </a:cxn>
                <a:cxn ang="0">
                  <a:pos x="186" y="214"/>
                </a:cxn>
                <a:cxn ang="0">
                  <a:pos x="211" y="226"/>
                </a:cxn>
                <a:cxn ang="0">
                  <a:pos x="253" y="240"/>
                </a:cxn>
                <a:cxn ang="0">
                  <a:pos x="312" y="261"/>
                </a:cxn>
                <a:cxn ang="0">
                  <a:pos x="360" y="273"/>
                </a:cxn>
                <a:cxn ang="0">
                  <a:pos x="406" y="279"/>
                </a:cxn>
                <a:cxn ang="0">
                  <a:pos x="455" y="293"/>
                </a:cxn>
              </a:cxnLst>
              <a:rect l="0" t="0" r="r" b="b"/>
              <a:pathLst>
                <a:path w="508" h="294">
                  <a:moveTo>
                    <a:pt x="455" y="293"/>
                  </a:moveTo>
                  <a:lnTo>
                    <a:pt x="461" y="279"/>
                  </a:lnTo>
                  <a:lnTo>
                    <a:pt x="507" y="240"/>
                  </a:lnTo>
                  <a:lnTo>
                    <a:pt x="501" y="220"/>
                  </a:lnTo>
                  <a:lnTo>
                    <a:pt x="440" y="169"/>
                  </a:lnTo>
                  <a:lnTo>
                    <a:pt x="434" y="150"/>
                  </a:lnTo>
                  <a:lnTo>
                    <a:pt x="440" y="117"/>
                  </a:lnTo>
                  <a:lnTo>
                    <a:pt x="434" y="103"/>
                  </a:lnTo>
                  <a:lnTo>
                    <a:pt x="406" y="76"/>
                  </a:lnTo>
                  <a:lnTo>
                    <a:pt x="406" y="64"/>
                  </a:lnTo>
                  <a:lnTo>
                    <a:pt x="354" y="19"/>
                  </a:lnTo>
                  <a:lnTo>
                    <a:pt x="340" y="19"/>
                  </a:lnTo>
                  <a:lnTo>
                    <a:pt x="326" y="6"/>
                  </a:lnTo>
                  <a:lnTo>
                    <a:pt x="280" y="6"/>
                  </a:lnTo>
                  <a:lnTo>
                    <a:pt x="274" y="13"/>
                  </a:lnTo>
                  <a:lnTo>
                    <a:pt x="260" y="13"/>
                  </a:lnTo>
                  <a:lnTo>
                    <a:pt x="246" y="25"/>
                  </a:lnTo>
                  <a:lnTo>
                    <a:pt x="226" y="25"/>
                  </a:lnTo>
                  <a:lnTo>
                    <a:pt x="200" y="0"/>
                  </a:lnTo>
                  <a:lnTo>
                    <a:pt x="166" y="19"/>
                  </a:lnTo>
                  <a:lnTo>
                    <a:pt x="127" y="19"/>
                  </a:lnTo>
                  <a:lnTo>
                    <a:pt x="120" y="13"/>
                  </a:lnTo>
                  <a:lnTo>
                    <a:pt x="45" y="13"/>
                  </a:lnTo>
                  <a:lnTo>
                    <a:pt x="34" y="31"/>
                  </a:lnTo>
                  <a:lnTo>
                    <a:pt x="19" y="51"/>
                  </a:lnTo>
                  <a:lnTo>
                    <a:pt x="19" y="72"/>
                  </a:lnTo>
                  <a:lnTo>
                    <a:pt x="0" y="97"/>
                  </a:lnTo>
                  <a:lnTo>
                    <a:pt x="19" y="111"/>
                  </a:lnTo>
                  <a:lnTo>
                    <a:pt x="40" y="123"/>
                  </a:lnTo>
                  <a:lnTo>
                    <a:pt x="51" y="136"/>
                  </a:lnTo>
                  <a:lnTo>
                    <a:pt x="66" y="142"/>
                  </a:lnTo>
                  <a:lnTo>
                    <a:pt x="80" y="142"/>
                  </a:lnTo>
                  <a:lnTo>
                    <a:pt x="99" y="142"/>
                  </a:lnTo>
                  <a:lnTo>
                    <a:pt x="106" y="162"/>
                  </a:lnTo>
                  <a:lnTo>
                    <a:pt x="106" y="174"/>
                  </a:lnTo>
                  <a:lnTo>
                    <a:pt x="120" y="181"/>
                  </a:lnTo>
                  <a:lnTo>
                    <a:pt x="152" y="195"/>
                  </a:lnTo>
                  <a:lnTo>
                    <a:pt x="186" y="214"/>
                  </a:lnTo>
                  <a:lnTo>
                    <a:pt x="211" y="226"/>
                  </a:lnTo>
                  <a:lnTo>
                    <a:pt x="253" y="240"/>
                  </a:lnTo>
                  <a:lnTo>
                    <a:pt x="312" y="261"/>
                  </a:lnTo>
                  <a:lnTo>
                    <a:pt x="360" y="273"/>
                  </a:lnTo>
                  <a:lnTo>
                    <a:pt x="406" y="279"/>
                  </a:lnTo>
                  <a:lnTo>
                    <a:pt x="455" y="293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18" name="Freeform 130"/>
            <p:cNvSpPr>
              <a:spLocks/>
            </p:cNvSpPr>
            <p:nvPr/>
          </p:nvSpPr>
          <p:spPr bwMode="auto">
            <a:xfrm>
              <a:off x="6802438" y="4127500"/>
              <a:ext cx="641350" cy="390525"/>
            </a:xfrm>
            <a:custGeom>
              <a:avLst/>
              <a:gdLst/>
              <a:ahLst/>
              <a:cxnLst>
                <a:cxn ang="0">
                  <a:pos x="465" y="306"/>
                </a:cxn>
                <a:cxn ang="0">
                  <a:pos x="471" y="292"/>
                </a:cxn>
                <a:cxn ang="0">
                  <a:pos x="519" y="251"/>
                </a:cxn>
                <a:cxn ang="0">
                  <a:pos x="513" y="231"/>
                </a:cxn>
                <a:cxn ang="0">
                  <a:pos x="450" y="176"/>
                </a:cxn>
                <a:cxn ang="0">
                  <a:pos x="444" y="156"/>
                </a:cxn>
                <a:cxn ang="0">
                  <a:pos x="450" y="121"/>
                </a:cxn>
                <a:cxn ang="0">
                  <a:pos x="444" y="108"/>
                </a:cxn>
                <a:cxn ang="0">
                  <a:pos x="416" y="80"/>
                </a:cxn>
                <a:cxn ang="0">
                  <a:pos x="416" y="66"/>
                </a:cxn>
                <a:cxn ang="0">
                  <a:pos x="362" y="19"/>
                </a:cxn>
                <a:cxn ang="0">
                  <a:pos x="348" y="19"/>
                </a:cxn>
                <a:cxn ang="0">
                  <a:pos x="334" y="6"/>
                </a:cxn>
                <a:cxn ang="0">
                  <a:pos x="286" y="6"/>
                </a:cxn>
                <a:cxn ang="0">
                  <a:pos x="280" y="13"/>
                </a:cxn>
                <a:cxn ang="0">
                  <a:pos x="266" y="13"/>
                </a:cxn>
                <a:cxn ang="0">
                  <a:pos x="252" y="27"/>
                </a:cxn>
                <a:cxn ang="0">
                  <a:pos x="232" y="27"/>
                </a:cxn>
                <a:cxn ang="0">
                  <a:pos x="204" y="0"/>
                </a:cxn>
                <a:cxn ang="0">
                  <a:pos x="170" y="19"/>
                </a:cxn>
                <a:cxn ang="0">
                  <a:pos x="129" y="19"/>
                </a:cxn>
                <a:cxn ang="0">
                  <a:pos x="122" y="13"/>
                </a:cxn>
                <a:cxn ang="0">
                  <a:pos x="47" y="13"/>
                </a:cxn>
                <a:cxn ang="0">
                  <a:pos x="34" y="33"/>
                </a:cxn>
                <a:cxn ang="0">
                  <a:pos x="19" y="53"/>
                </a:cxn>
                <a:cxn ang="0">
                  <a:pos x="19" y="74"/>
                </a:cxn>
                <a:cxn ang="0">
                  <a:pos x="0" y="102"/>
                </a:cxn>
                <a:cxn ang="0">
                  <a:pos x="19" y="115"/>
                </a:cxn>
                <a:cxn ang="0">
                  <a:pos x="40" y="129"/>
                </a:cxn>
                <a:cxn ang="0">
                  <a:pos x="53" y="143"/>
                </a:cxn>
                <a:cxn ang="0">
                  <a:pos x="68" y="149"/>
                </a:cxn>
                <a:cxn ang="0">
                  <a:pos x="82" y="149"/>
                </a:cxn>
                <a:cxn ang="0">
                  <a:pos x="101" y="149"/>
                </a:cxn>
                <a:cxn ang="0">
                  <a:pos x="108" y="168"/>
                </a:cxn>
                <a:cxn ang="0">
                  <a:pos x="108" y="182"/>
                </a:cxn>
                <a:cxn ang="0">
                  <a:pos x="122" y="190"/>
                </a:cxn>
                <a:cxn ang="0">
                  <a:pos x="156" y="204"/>
                </a:cxn>
                <a:cxn ang="0">
                  <a:pos x="190" y="223"/>
                </a:cxn>
                <a:cxn ang="0">
                  <a:pos x="217" y="237"/>
                </a:cxn>
                <a:cxn ang="0">
                  <a:pos x="259" y="251"/>
                </a:cxn>
                <a:cxn ang="0">
                  <a:pos x="320" y="272"/>
                </a:cxn>
                <a:cxn ang="0">
                  <a:pos x="368" y="286"/>
                </a:cxn>
                <a:cxn ang="0">
                  <a:pos x="416" y="292"/>
                </a:cxn>
                <a:cxn ang="0">
                  <a:pos x="465" y="306"/>
                </a:cxn>
              </a:cxnLst>
              <a:rect l="0" t="0" r="r" b="b"/>
              <a:pathLst>
                <a:path w="520" h="307">
                  <a:moveTo>
                    <a:pt x="465" y="306"/>
                  </a:moveTo>
                  <a:lnTo>
                    <a:pt x="471" y="292"/>
                  </a:lnTo>
                  <a:lnTo>
                    <a:pt x="519" y="251"/>
                  </a:lnTo>
                  <a:lnTo>
                    <a:pt x="513" y="231"/>
                  </a:lnTo>
                  <a:lnTo>
                    <a:pt x="450" y="176"/>
                  </a:lnTo>
                  <a:lnTo>
                    <a:pt x="444" y="156"/>
                  </a:lnTo>
                  <a:lnTo>
                    <a:pt x="450" y="121"/>
                  </a:lnTo>
                  <a:lnTo>
                    <a:pt x="444" y="108"/>
                  </a:lnTo>
                  <a:lnTo>
                    <a:pt x="416" y="80"/>
                  </a:lnTo>
                  <a:lnTo>
                    <a:pt x="416" y="66"/>
                  </a:lnTo>
                  <a:lnTo>
                    <a:pt x="362" y="19"/>
                  </a:lnTo>
                  <a:lnTo>
                    <a:pt x="348" y="19"/>
                  </a:lnTo>
                  <a:lnTo>
                    <a:pt x="334" y="6"/>
                  </a:lnTo>
                  <a:lnTo>
                    <a:pt x="286" y="6"/>
                  </a:lnTo>
                  <a:lnTo>
                    <a:pt x="280" y="13"/>
                  </a:lnTo>
                  <a:lnTo>
                    <a:pt x="266" y="13"/>
                  </a:lnTo>
                  <a:lnTo>
                    <a:pt x="252" y="27"/>
                  </a:lnTo>
                  <a:lnTo>
                    <a:pt x="232" y="27"/>
                  </a:lnTo>
                  <a:lnTo>
                    <a:pt x="204" y="0"/>
                  </a:lnTo>
                  <a:lnTo>
                    <a:pt x="170" y="19"/>
                  </a:lnTo>
                  <a:lnTo>
                    <a:pt x="129" y="19"/>
                  </a:lnTo>
                  <a:lnTo>
                    <a:pt x="122" y="13"/>
                  </a:lnTo>
                  <a:lnTo>
                    <a:pt x="47" y="13"/>
                  </a:lnTo>
                  <a:lnTo>
                    <a:pt x="34" y="33"/>
                  </a:lnTo>
                  <a:lnTo>
                    <a:pt x="19" y="53"/>
                  </a:lnTo>
                  <a:lnTo>
                    <a:pt x="19" y="74"/>
                  </a:lnTo>
                  <a:lnTo>
                    <a:pt x="0" y="102"/>
                  </a:lnTo>
                  <a:lnTo>
                    <a:pt x="19" y="115"/>
                  </a:lnTo>
                  <a:lnTo>
                    <a:pt x="40" y="129"/>
                  </a:lnTo>
                  <a:lnTo>
                    <a:pt x="53" y="143"/>
                  </a:lnTo>
                  <a:lnTo>
                    <a:pt x="68" y="149"/>
                  </a:lnTo>
                  <a:lnTo>
                    <a:pt x="82" y="149"/>
                  </a:lnTo>
                  <a:lnTo>
                    <a:pt x="101" y="149"/>
                  </a:lnTo>
                  <a:lnTo>
                    <a:pt x="108" y="168"/>
                  </a:lnTo>
                  <a:lnTo>
                    <a:pt x="108" y="182"/>
                  </a:lnTo>
                  <a:lnTo>
                    <a:pt x="122" y="190"/>
                  </a:lnTo>
                  <a:lnTo>
                    <a:pt x="156" y="204"/>
                  </a:lnTo>
                  <a:lnTo>
                    <a:pt x="190" y="223"/>
                  </a:lnTo>
                  <a:lnTo>
                    <a:pt x="217" y="237"/>
                  </a:lnTo>
                  <a:lnTo>
                    <a:pt x="259" y="251"/>
                  </a:lnTo>
                  <a:lnTo>
                    <a:pt x="320" y="272"/>
                  </a:lnTo>
                  <a:lnTo>
                    <a:pt x="368" y="286"/>
                  </a:lnTo>
                  <a:lnTo>
                    <a:pt x="416" y="292"/>
                  </a:lnTo>
                  <a:lnTo>
                    <a:pt x="465" y="306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19" name="Freeform 131"/>
            <p:cNvSpPr>
              <a:spLocks/>
            </p:cNvSpPr>
            <p:nvPr/>
          </p:nvSpPr>
          <p:spPr bwMode="auto">
            <a:xfrm>
              <a:off x="7204075" y="4027488"/>
              <a:ext cx="123825" cy="176212"/>
            </a:xfrm>
            <a:custGeom>
              <a:avLst/>
              <a:gdLst/>
              <a:ahLst/>
              <a:cxnLst>
                <a:cxn ang="0">
                  <a:pos x="83" y="137"/>
                </a:cxn>
                <a:cxn ang="0">
                  <a:pos x="98" y="112"/>
                </a:cxn>
                <a:cxn ang="0">
                  <a:pos x="98" y="79"/>
                </a:cxn>
                <a:cxn ang="0">
                  <a:pos x="89" y="59"/>
                </a:cxn>
                <a:cxn ang="0">
                  <a:pos x="89" y="20"/>
                </a:cxn>
                <a:cxn ang="0">
                  <a:pos x="83" y="20"/>
                </a:cxn>
                <a:cxn ang="0">
                  <a:pos x="76" y="12"/>
                </a:cxn>
                <a:cxn ang="0">
                  <a:pos x="56" y="12"/>
                </a:cxn>
                <a:cxn ang="0">
                  <a:pos x="56" y="7"/>
                </a:cxn>
                <a:cxn ang="0">
                  <a:pos x="56" y="0"/>
                </a:cxn>
                <a:cxn ang="0">
                  <a:pos x="28" y="0"/>
                </a:cxn>
                <a:cxn ang="0">
                  <a:pos x="28" y="20"/>
                </a:cxn>
                <a:cxn ang="0">
                  <a:pos x="14" y="46"/>
                </a:cxn>
                <a:cxn ang="0">
                  <a:pos x="8" y="52"/>
                </a:cxn>
                <a:cxn ang="0">
                  <a:pos x="0" y="79"/>
                </a:cxn>
                <a:cxn ang="0">
                  <a:pos x="14" y="91"/>
                </a:cxn>
                <a:cxn ang="0">
                  <a:pos x="28" y="91"/>
                </a:cxn>
                <a:cxn ang="0">
                  <a:pos x="83" y="137"/>
                </a:cxn>
              </a:cxnLst>
              <a:rect l="0" t="0" r="r" b="b"/>
              <a:pathLst>
                <a:path w="99" h="138">
                  <a:moveTo>
                    <a:pt x="83" y="137"/>
                  </a:moveTo>
                  <a:lnTo>
                    <a:pt x="98" y="112"/>
                  </a:lnTo>
                  <a:lnTo>
                    <a:pt x="98" y="79"/>
                  </a:lnTo>
                  <a:lnTo>
                    <a:pt x="89" y="59"/>
                  </a:lnTo>
                  <a:lnTo>
                    <a:pt x="89" y="20"/>
                  </a:lnTo>
                  <a:lnTo>
                    <a:pt x="83" y="20"/>
                  </a:lnTo>
                  <a:lnTo>
                    <a:pt x="76" y="1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28" y="20"/>
                  </a:lnTo>
                  <a:lnTo>
                    <a:pt x="14" y="46"/>
                  </a:lnTo>
                  <a:lnTo>
                    <a:pt x="8" y="52"/>
                  </a:lnTo>
                  <a:lnTo>
                    <a:pt x="0" y="7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83" y="137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20" name="Freeform 132"/>
            <p:cNvSpPr>
              <a:spLocks/>
            </p:cNvSpPr>
            <p:nvPr/>
          </p:nvSpPr>
          <p:spPr bwMode="auto">
            <a:xfrm>
              <a:off x="7204075" y="4027488"/>
              <a:ext cx="128588" cy="185737"/>
            </a:xfrm>
            <a:custGeom>
              <a:avLst/>
              <a:gdLst/>
              <a:ahLst/>
              <a:cxnLst>
                <a:cxn ang="0">
                  <a:pos x="87" y="144"/>
                </a:cxn>
                <a:cxn ang="0">
                  <a:pos x="103" y="117"/>
                </a:cxn>
                <a:cxn ang="0">
                  <a:pos x="103" y="82"/>
                </a:cxn>
                <a:cxn ang="0">
                  <a:pos x="95" y="62"/>
                </a:cxn>
                <a:cxn ang="0">
                  <a:pos x="95" y="21"/>
                </a:cxn>
                <a:cxn ang="0">
                  <a:pos x="87" y="21"/>
                </a:cxn>
                <a:cxn ang="0">
                  <a:pos x="80" y="13"/>
                </a:cxn>
                <a:cxn ang="0">
                  <a:pos x="58" y="13"/>
                </a:cxn>
                <a:cxn ang="0">
                  <a:pos x="58" y="7"/>
                </a:cxn>
                <a:cxn ang="0">
                  <a:pos x="58" y="0"/>
                </a:cxn>
                <a:cxn ang="0">
                  <a:pos x="30" y="0"/>
                </a:cxn>
                <a:cxn ang="0">
                  <a:pos x="30" y="21"/>
                </a:cxn>
                <a:cxn ang="0">
                  <a:pos x="15" y="49"/>
                </a:cxn>
                <a:cxn ang="0">
                  <a:pos x="7" y="55"/>
                </a:cxn>
                <a:cxn ang="0">
                  <a:pos x="0" y="82"/>
                </a:cxn>
                <a:cxn ang="0">
                  <a:pos x="15" y="96"/>
                </a:cxn>
                <a:cxn ang="0">
                  <a:pos x="30" y="96"/>
                </a:cxn>
                <a:cxn ang="0">
                  <a:pos x="87" y="144"/>
                </a:cxn>
              </a:cxnLst>
              <a:rect l="0" t="0" r="r" b="b"/>
              <a:pathLst>
                <a:path w="104" h="145">
                  <a:moveTo>
                    <a:pt x="87" y="144"/>
                  </a:moveTo>
                  <a:lnTo>
                    <a:pt x="103" y="117"/>
                  </a:lnTo>
                  <a:lnTo>
                    <a:pt x="103" y="82"/>
                  </a:lnTo>
                  <a:lnTo>
                    <a:pt x="95" y="62"/>
                  </a:lnTo>
                  <a:lnTo>
                    <a:pt x="95" y="21"/>
                  </a:lnTo>
                  <a:lnTo>
                    <a:pt x="87" y="21"/>
                  </a:lnTo>
                  <a:lnTo>
                    <a:pt x="80" y="13"/>
                  </a:lnTo>
                  <a:lnTo>
                    <a:pt x="58" y="13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30" y="21"/>
                  </a:lnTo>
                  <a:lnTo>
                    <a:pt x="15" y="49"/>
                  </a:lnTo>
                  <a:lnTo>
                    <a:pt x="7" y="55"/>
                  </a:lnTo>
                  <a:lnTo>
                    <a:pt x="0" y="82"/>
                  </a:lnTo>
                  <a:lnTo>
                    <a:pt x="15" y="96"/>
                  </a:lnTo>
                  <a:lnTo>
                    <a:pt x="30" y="96"/>
                  </a:lnTo>
                  <a:lnTo>
                    <a:pt x="87" y="144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1" name="Freeform 133"/>
            <p:cNvSpPr>
              <a:spLocks/>
            </p:cNvSpPr>
            <p:nvPr/>
          </p:nvSpPr>
          <p:spPr bwMode="auto">
            <a:xfrm>
              <a:off x="7243763" y="3975100"/>
              <a:ext cx="119062" cy="122238"/>
            </a:xfrm>
            <a:custGeom>
              <a:avLst/>
              <a:gdLst/>
              <a:ahLst/>
              <a:cxnLst>
                <a:cxn ang="0">
                  <a:pos x="17" y="95"/>
                </a:cxn>
                <a:cxn ang="0">
                  <a:pos x="0" y="83"/>
                </a:cxn>
                <a:cxn ang="0">
                  <a:pos x="0" y="41"/>
                </a:cxn>
                <a:cxn ang="0">
                  <a:pos x="66" y="0"/>
                </a:cxn>
                <a:cxn ang="0">
                  <a:pos x="79" y="0"/>
                </a:cxn>
                <a:cxn ang="0">
                  <a:pos x="97" y="0"/>
                </a:cxn>
                <a:cxn ang="0">
                  <a:pos x="97" y="57"/>
                </a:cxn>
                <a:cxn ang="0">
                  <a:pos x="79" y="72"/>
                </a:cxn>
                <a:cxn ang="0">
                  <a:pos x="79" y="83"/>
                </a:cxn>
                <a:cxn ang="0">
                  <a:pos x="66" y="95"/>
                </a:cxn>
                <a:cxn ang="0">
                  <a:pos x="17" y="95"/>
                </a:cxn>
              </a:cxnLst>
              <a:rect l="0" t="0" r="r" b="b"/>
              <a:pathLst>
                <a:path w="98" h="96">
                  <a:moveTo>
                    <a:pt x="17" y="95"/>
                  </a:moveTo>
                  <a:lnTo>
                    <a:pt x="0" y="83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7" y="0"/>
                  </a:lnTo>
                  <a:lnTo>
                    <a:pt x="97" y="57"/>
                  </a:lnTo>
                  <a:lnTo>
                    <a:pt x="79" y="72"/>
                  </a:lnTo>
                  <a:lnTo>
                    <a:pt x="79" y="83"/>
                  </a:lnTo>
                  <a:lnTo>
                    <a:pt x="66" y="95"/>
                  </a:lnTo>
                  <a:lnTo>
                    <a:pt x="17" y="95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22" name="Freeform 134"/>
            <p:cNvSpPr>
              <a:spLocks/>
            </p:cNvSpPr>
            <p:nvPr/>
          </p:nvSpPr>
          <p:spPr bwMode="auto">
            <a:xfrm>
              <a:off x="7243763" y="3975100"/>
              <a:ext cx="119062" cy="122238"/>
            </a:xfrm>
            <a:custGeom>
              <a:avLst/>
              <a:gdLst/>
              <a:ahLst/>
              <a:cxnLst>
                <a:cxn ang="0">
                  <a:pos x="17" y="95"/>
                </a:cxn>
                <a:cxn ang="0">
                  <a:pos x="0" y="82"/>
                </a:cxn>
                <a:cxn ang="0">
                  <a:pos x="0" y="42"/>
                </a:cxn>
                <a:cxn ang="0">
                  <a:pos x="65" y="0"/>
                </a:cxn>
                <a:cxn ang="0">
                  <a:pos x="79" y="0"/>
                </a:cxn>
                <a:cxn ang="0">
                  <a:pos x="97" y="0"/>
                </a:cxn>
                <a:cxn ang="0">
                  <a:pos x="97" y="55"/>
                </a:cxn>
                <a:cxn ang="0">
                  <a:pos x="79" y="70"/>
                </a:cxn>
                <a:cxn ang="0">
                  <a:pos x="79" y="82"/>
                </a:cxn>
                <a:cxn ang="0">
                  <a:pos x="65" y="95"/>
                </a:cxn>
                <a:cxn ang="0">
                  <a:pos x="17" y="95"/>
                </a:cxn>
              </a:cxnLst>
              <a:rect l="0" t="0" r="r" b="b"/>
              <a:pathLst>
                <a:path w="98" h="96">
                  <a:moveTo>
                    <a:pt x="17" y="95"/>
                  </a:moveTo>
                  <a:lnTo>
                    <a:pt x="0" y="82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79" y="70"/>
                  </a:lnTo>
                  <a:lnTo>
                    <a:pt x="79" y="82"/>
                  </a:lnTo>
                  <a:lnTo>
                    <a:pt x="65" y="95"/>
                  </a:lnTo>
                  <a:lnTo>
                    <a:pt x="17" y="95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3" name="Freeform 135"/>
            <p:cNvSpPr>
              <a:spLocks/>
            </p:cNvSpPr>
            <p:nvPr/>
          </p:nvSpPr>
          <p:spPr bwMode="auto">
            <a:xfrm>
              <a:off x="7053263" y="3871913"/>
              <a:ext cx="295275" cy="279400"/>
            </a:xfrm>
            <a:custGeom>
              <a:avLst/>
              <a:gdLst/>
              <a:ahLst/>
              <a:cxnLst>
                <a:cxn ang="0">
                  <a:pos x="125" y="200"/>
                </a:cxn>
                <a:cxn ang="0">
                  <a:pos x="79" y="200"/>
                </a:cxn>
                <a:cxn ang="0">
                  <a:pos x="73" y="206"/>
                </a:cxn>
                <a:cxn ang="0">
                  <a:pos x="59" y="206"/>
                </a:cxn>
                <a:cxn ang="0">
                  <a:pos x="46" y="220"/>
                </a:cxn>
                <a:cxn ang="0">
                  <a:pos x="26" y="220"/>
                </a:cxn>
                <a:cxn ang="0">
                  <a:pos x="0" y="194"/>
                </a:cxn>
                <a:cxn ang="0">
                  <a:pos x="26" y="134"/>
                </a:cxn>
                <a:cxn ang="0">
                  <a:pos x="26" y="97"/>
                </a:cxn>
                <a:cxn ang="0">
                  <a:pos x="40" y="91"/>
                </a:cxn>
                <a:cxn ang="0">
                  <a:pos x="40" y="71"/>
                </a:cxn>
                <a:cxn ang="0">
                  <a:pos x="46" y="71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73" y="7"/>
                </a:cxn>
                <a:cxn ang="0">
                  <a:pos x="79" y="0"/>
                </a:cxn>
                <a:cxn ang="0">
                  <a:pos x="106" y="0"/>
                </a:cxn>
                <a:cxn ang="0">
                  <a:pos x="139" y="38"/>
                </a:cxn>
                <a:cxn ang="0">
                  <a:pos x="173" y="38"/>
                </a:cxn>
                <a:cxn ang="0">
                  <a:pos x="173" y="46"/>
                </a:cxn>
                <a:cxn ang="0">
                  <a:pos x="199" y="58"/>
                </a:cxn>
                <a:cxn ang="0">
                  <a:pos x="224" y="58"/>
                </a:cxn>
                <a:cxn ang="0">
                  <a:pos x="238" y="71"/>
                </a:cxn>
                <a:cxn ang="0">
                  <a:pos x="238" y="77"/>
                </a:cxn>
                <a:cxn ang="0">
                  <a:pos x="224" y="85"/>
                </a:cxn>
                <a:cxn ang="0">
                  <a:pos x="218" y="91"/>
                </a:cxn>
                <a:cxn ang="0">
                  <a:pos x="212" y="103"/>
                </a:cxn>
                <a:cxn ang="0">
                  <a:pos x="212" y="122"/>
                </a:cxn>
                <a:cxn ang="0">
                  <a:pos x="212" y="128"/>
                </a:cxn>
                <a:cxn ang="0">
                  <a:pos x="218" y="134"/>
                </a:cxn>
                <a:cxn ang="0">
                  <a:pos x="218" y="142"/>
                </a:cxn>
                <a:cxn ang="0">
                  <a:pos x="212" y="142"/>
                </a:cxn>
                <a:cxn ang="0">
                  <a:pos x="205" y="142"/>
                </a:cxn>
                <a:cxn ang="0">
                  <a:pos x="199" y="134"/>
                </a:cxn>
                <a:cxn ang="0">
                  <a:pos x="178" y="134"/>
                </a:cxn>
                <a:cxn ang="0">
                  <a:pos x="178" y="122"/>
                </a:cxn>
                <a:cxn ang="0">
                  <a:pos x="178" y="116"/>
                </a:cxn>
                <a:cxn ang="0">
                  <a:pos x="178" y="110"/>
                </a:cxn>
                <a:cxn ang="0">
                  <a:pos x="185" y="103"/>
                </a:cxn>
                <a:cxn ang="0">
                  <a:pos x="185" y="77"/>
                </a:cxn>
                <a:cxn ang="0">
                  <a:pos x="173" y="77"/>
                </a:cxn>
                <a:cxn ang="0">
                  <a:pos x="145" y="97"/>
                </a:cxn>
                <a:cxn ang="0">
                  <a:pos x="145" y="116"/>
                </a:cxn>
                <a:cxn ang="0">
                  <a:pos x="152" y="122"/>
                </a:cxn>
                <a:cxn ang="0">
                  <a:pos x="152" y="142"/>
                </a:cxn>
                <a:cxn ang="0">
                  <a:pos x="133" y="167"/>
                </a:cxn>
                <a:cxn ang="0">
                  <a:pos x="133" y="173"/>
                </a:cxn>
                <a:cxn ang="0">
                  <a:pos x="125" y="200"/>
                </a:cxn>
              </a:cxnLst>
              <a:rect l="0" t="0" r="r" b="b"/>
              <a:pathLst>
                <a:path w="239" h="221">
                  <a:moveTo>
                    <a:pt x="125" y="200"/>
                  </a:moveTo>
                  <a:lnTo>
                    <a:pt x="79" y="200"/>
                  </a:lnTo>
                  <a:lnTo>
                    <a:pt x="73" y="206"/>
                  </a:lnTo>
                  <a:lnTo>
                    <a:pt x="59" y="206"/>
                  </a:lnTo>
                  <a:lnTo>
                    <a:pt x="46" y="220"/>
                  </a:lnTo>
                  <a:lnTo>
                    <a:pt x="26" y="220"/>
                  </a:lnTo>
                  <a:lnTo>
                    <a:pt x="0" y="194"/>
                  </a:lnTo>
                  <a:lnTo>
                    <a:pt x="26" y="134"/>
                  </a:lnTo>
                  <a:lnTo>
                    <a:pt x="26" y="97"/>
                  </a:lnTo>
                  <a:lnTo>
                    <a:pt x="40" y="9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46" y="13"/>
                  </a:lnTo>
                  <a:lnTo>
                    <a:pt x="53" y="13"/>
                  </a:lnTo>
                  <a:lnTo>
                    <a:pt x="73" y="7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39" y="38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99" y="58"/>
                  </a:lnTo>
                  <a:lnTo>
                    <a:pt x="224" y="58"/>
                  </a:lnTo>
                  <a:lnTo>
                    <a:pt x="238" y="71"/>
                  </a:lnTo>
                  <a:lnTo>
                    <a:pt x="238" y="77"/>
                  </a:lnTo>
                  <a:lnTo>
                    <a:pt x="224" y="85"/>
                  </a:lnTo>
                  <a:lnTo>
                    <a:pt x="218" y="91"/>
                  </a:lnTo>
                  <a:lnTo>
                    <a:pt x="212" y="103"/>
                  </a:lnTo>
                  <a:lnTo>
                    <a:pt x="212" y="122"/>
                  </a:lnTo>
                  <a:lnTo>
                    <a:pt x="212" y="128"/>
                  </a:lnTo>
                  <a:lnTo>
                    <a:pt x="218" y="134"/>
                  </a:lnTo>
                  <a:lnTo>
                    <a:pt x="218" y="142"/>
                  </a:lnTo>
                  <a:lnTo>
                    <a:pt x="212" y="142"/>
                  </a:lnTo>
                  <a:lnTo>
                    <a:pt x="205" y="142"/>
                  </a:lnTo>
                  <a:lnTo>
                    <a:pt x="199" y="134"/>
                  </a:lnTo>
                  <a:lnTo>
                    <a:pt x="178" y="134"/>
                  </a:lnTo>
                  <a:lnTo>
                    <a:pt x="178" y="122"/>
                  </a:lnTo>
                  <a:lnTo>
                    <a:pt x="178" y="116"/>
                  </a:lnTo>
                  <a:lnTo>
                    <a:pt x="178" y="110"/>
                  </a:lnTo>
                  <a:lnTo>
                    <a:pt x="185" y="103"/>
                  </a:lnTo>
                  <a:lnTo>
                    <a:pt x="185" y="77"/>
                  </a:lnTo>
                  <a:lnTo>
                    <a:pt x="173" y="77"/>
                  </a:lnTo>
                  <a:lnTo>
                    <a:pt x="145" y="97"/>
                  </a:lnTo>
                  <a:lnTo>
                    <a:pt x="145" y="116"/>
                  </a:lnTo>
                  <a:lnTo>
                    <a:pt x="152" y="122"/>
                  </a:lnTo>
                  <a:lnTo>
                    <a:pt x="152" y="142"/>
                  </a:lnTo>
                  <a:lnTo>
                    <a:pt x="133" y="167"/>
                  </a:lnTo>
                  <a:lnTo>
                    <a:pt x="133" y="173"/>
                  </a:lnTo>
                  <a:lnTo>
                    <a:pt x="125" y="200"/>
                  </a:lnTo>
                </a:path>
              </a:pathLst>
            </a:custGeom>
            <a:solidFill>
              <a:schemeClr val="bg2"/>
            </a:solidFill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24" name="Freeform 136"/>
            <p:cNvSpPr>
              <a:spLocks/>
            </p:cNvSpPr>
            <p:nvPr/>
          </p:nvSpPr>
          <p:spPr bwMode="auto">
            <a:xfrm>
              <a:off x="7053263" y="3871913"/>
              <a:ext cx="301625" cy="287337"/>
            </a:xfrm>
            <a:custGeom>
              <a:avLst/>
              <a:gdLst/>
              <a:ahLst/>
              <a:cxnLst>
                <a:cxn ang="0">
                  <a:pos x="128" y="205"/>
                </a:cxn>
                <a:cxn ang="0">
                  <a:pos x="81" y="205"/>
                </a:cxn>
                <a:cxn ang="0">
                  <a:pos x="75" y="212"/>
                </a:cxn>
                <a:cxn ang="0">
                  <a:pos x="61" y="212"/>
                </a:cxn>
                <a:cxn ang="0">
                  <a:pos x="47" y="226"/>
                </a:cxn>
                <a:cxn ang="0">
                  <a:pos x="27" y="226"/>
                </a:cxn>
                <a:cxn ang="0">
                  <a:pos x="0" y="199"/>
                </a:cxn>
                <a:cxn ang="0">
                  <a:pos x="27" y="138"/>
                </a:cxn>
                <a:cxn ang="0">
                  <a:pos x="27" y="100"/>
                </a:cxn>
                <a:cxn ang="0">
                  <a:pos x="41" y="93"/>
                </a:cxn>
                <a:cxn ang="0">
                  <a:pos x="41" y="73"/>
                </a:cxn>
                <a:cxn ang="0">
                  <a:pos x="47" y="73"/>
                </a:cxn>
                <a:cxn ang="0">
                  <a:pos x="47" y="13"/>
                </a:cxn>
                <a:cxn ang="0">
                  <a:pos x="54" y="13"/>
                </a:cxn>
                <a:cxn ang="0">
                  <a:pos x="75" y="7"/>
                </a:cxn>
                <a:cxn ang="0">
                  <a:pos x="81" y="0"/>
                </a:cxn>
                <a:cxn ang="0">
                  <a:pos x="108" y="0"/>
                </a:cxn>
                <a:cxn ang="0">
                  <a:pos x="142" y="39"/>
                </a:cxn>
                <a:cxn ang="0">
                  <a:pos x="176" y="39"/>
                </a:cxn>
                <a:cxn ang="0">
                  <a:pos x="176" y="47"/>
                </a:cxn>
                <a:cxn ang="0">
                  <a:pos x="203" y="60"/>
                </a:cxn>
                <a:cxn ang="0">
                  <a:pos x="229" y="60"/>
                </a:cxn>
                <a:cxn ang="0">
                  <a:pos x="243" y="73"/>
                </a:cxn>
                <a:cxn ang="0">
                  <a:pos x="243" y="79"/>
                </a:cxn>
                <a:cxn ang="0">
                  <a:pos x="229" y="87"/>
                </a:cxn>
                <a:cxn ang="0">
                  <a:pos x="223" y="93"/>
                </a:cxn>
                <a:cxn ang="0">
                  <a:pos x="216" y="106"/>
                </a:cxn>
                <a:cxn ang="0">
                  <a:pos x="216" y="125"/>
                </a:cxn>
                <a:cxn ang="0">
                  <a:pos x="216" y="132"/>
                </a:cxn>
                <a:cxn ang="0">
                  <a:pos x="223" y="138"/>
                </a:cxn>
                <a:cxn ang="0">
                  <a:pos x="223" y="146"/>
                </a:cxn>
                <a:cxn ang="0">
                  <a:pos x="216" y="146"/>
                </a:cxn>
                <a:cxn ang="0">
                  <a:pos x="209" y="146"/>
                </a:cxn>
                <a:cxn ang="0">
                  <a:pos x="203" y="138"/>
                </a:cxn>
                <a:cxn ang="0">
                  <a:pos x="182" y="138"/>
                </a:cxn>
                <a:cxn ang="0">
                  <a:pos x="182" y="125"/>
                </a:cxn>
                <a:cxn ang="0">
                  <a:pos x="182" y="119"/>
                </a:cxn>
                <a:cxn ang="0">
                  <a:pos x="182" y="113"/>
                </a:cxn>
                <a:cxn ang="0">
                  <a:pos x="189" y="106"/>
                </a:cxn>
                <a:cxn ang="0">
                  <a:pos x="189" y="79"/>
                </a:cxn>
                <a:cxn ang="0">
                  <a:pos x="176" y="79"/>
                </a:cxn>
                <a:cxn ang="0">
                  <a:pos x="148" y="100"/>
                </a:cxn>
                <a:cxn ang="0">
                  <a:pos x="148" y="119"/>
                </a:cxn>
                <a:cxn ang="0">
                  <a:pos x="156" y="125"/>
                </a:cxn>
                <a:cxn ang="0">
                  <a:pos x="156" y="146"/>
                </a:cxn>
                <a:cxn ang="0">
                  <a:pos x="135" y="172"/>
                </a:cxn>
                <a:cxn ang="0">
                  <a:pos x="135" y="178"/>
                </a:cxn>
                <a:cxn ang="0">
                  <a:pos x="128" y="205"/>
                </a:cxn>
              </a:cxnLst>
              <a:rect l="0" t="0" r="r" b="b"/>
              <a:pathLst>
                <a:path w="244" h="227">
                  <a:moveTo>
                    <a:pt x="128" y="205"/>
                  </a:moveTo>
                  <a:lnTo>
                    <a:pt x="81" y="205"/>
                  </a:lnTo>
                  <a:lnTo>
                    <a:pt x="75" y="212"/>
                  </a:lnTo>
                  <a:lnTo>
                    <a:pt x="61" y="212"/>
                  </a:lnTo>
                  <a:lnTo>
                    <a:pt x="47" y="226"/>
                  </a:lnTo>
                  <a:lnTo>
                    <a:pt x="27" y="226"/>
                  </a:lnTo>
                  <a:lnTo>
                    <a:pt x="0" y="199"/>
                  </a:lnTo>
                  <a:lnTo>
                    <a:pt x="27" y="138"/>
                  </a:lnTo>
                  <a:lnTo>
                    <a:pt x="27" y="100"/>
                  </a:lnTo>
                  <a:lnTo>
                    <a:pt x="41" y="93"/>
                  </a:lnTo>
                  <a:lnTo>
                    <a:pt x="41" y="73"/>
                  </a:lnTo>
                  <a:lnTo>
                    <a:pt x="47" y="73"/>
                  </a:lnTo>
                  <a:lnTo>
                    <a:pt x="47" y="13"/>
                  </a:lnTo>
                  <a:lnTo>
                    <a:pt x="54" y="13"/>
                  </a:lnTo>
                  <a:lnTo>
                    <a:pt x="75" y="7"/>
                  </a:lnTo>
                  <a:lnTo>
                    <a:pt x="81" y="0"/>
                  </a:lnTo>
                  <a:lnTo>
                    <a:pt x="108" y="0"/>
                  </a:lnTo>
                  <a:lnTo>
                    <a:pt x="142" y="39"/>
                  </a:lnTo>
                  <a:lnTo>
                    <a:pt x="176" y="39"/>
                  </a:lnTo>
                  <a:lnTo>
                    <a:pt x="176" y="47"/>
                  </a:lnTo>
                  <a:lnTo>
                    <a:pt x="203" y="60"/>
                  </a:lnTo>
                  <a:lnTo>
                    <a:pt x="229" y="60"/>
                  </a:lnTo>
                  <a:lnTo>
                    <a:pt x="243" y="73"/>
                  </a:lnTo>
                  <a:lnTo>
                    <a:pt x="243" y="79"/>
                  </a:lnTo>
                  <a:lnTo>
                    <a:pt x="229" y="87"/>
                  </a:lnTo>
                  <a:lnTo>
                    <a:pt x="223" y="93"/>
                  </a:lnTo>
                  <a:lnTo>
                    <a:pt x="216" y="106"/>
                  </a:lnTo>
                  <a:lnTo>
                    <a:pt x="216" y="125"/>
                  </a:lnTo>
                  <a:lnTo>
                    <a:pt x="216" y="132"/>
                  </a:lnTo>
                  <a:lnTo>
                    <a:pt x="223" y="138"/>
                  </a:lnTo>
                  <a:lnTo>
                    <a:pt x="223" y="146"/>
                  </a:lnTo>
                  <a:lnTo>
                    <a:pt x="216" y="146"/>
                  </a:lnTo>
                  <a:lnTo>
                    <a:pt x="209" y="146"/>
                  </a:lnTo>
                  <a:lnTo>
                    <a:pt x="203" y="138"/>
                  </a:lnTo>
                  <a:lnTo>
                    <a:pt x="182" y="138"/>
                  </a:lnTo>
                  <a:lnTo>
                    <a:pt x="182" y="125"/>
                  </a:lnTo>
                  <a:lnTo>
                    <a:pt x="182" y="119"/>
                  </a:lnTo>
                  <a:lnTo>
                    <a:pt x="182" y="113"/>
                  </a:lnTo>
                  <a:lnTo>
                    <a:pt x="189" y="106"/>
                  </a:lnTo>
                  <a:lnTo>
                    <a:pt x="189" y="79"/>
                  </a:lnTo>
                  <a:lnTo>
                    <a:pt x="176" y="79"/>
                  </a:lnTo>
                  <a:lnTo>
                    <a:pt x="148" y="100"/>
                  </a:lnTo>
                  <a:lnTo>
                    <a:pt x="148" y="119"/>
                  </a:lnTo>
                  <a:lnTo>
                    <a:pt x="156" y="125"/>
                  </a:lnTo>
                  <a:lnTo>
                    <a:pt x="156" y="146"/>
                  </a:lnTo>
                  <a:lnTo>
                    <a:pt x="135" y="172"/>
                  </a:lnTo>
                  <a:lnTo>
                    <a:pt x="135" y="178"/>
                  </a:lnTo>
                  <a:lnTo>
                    <a:pt x="128" y="205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5" name="Freeform 137"/>
            <p:cNvSpPr>
              <a:spLocks/>
            </p:cNvSpPr>
            <p:nvPr/>
          </p:nvSpPr>
          <p:spPr bwMode="auto">
            <a:xfrm>
              <a:off x="8043863" y="4248150"/>
              <a:ext cx="554037" cy="603250"/>
            </a:xfrm>
            <a:custGeom>
              <a:avLst/>
              <a:gdLst/>
              <a:ahLst/>
              <a:cxnLst>
                <a:cxn ang="0">
                  <a:pos x="252" y="427"/>
                </a:cxn>
                <a:cxn ang="0">
                  <a:pos x="252" y="359"/>
                </a:cxn>
                <a:cxn ang="0">
                  <a:pos x="231" y="325"/>
                </a:cxn>
                <a:cxn ang="0">
                  <a:pos x="312" y="260"/>
                </a:cxn>
                <a:cxn ang="0">
                  <a:pos x="449" y="233"/>
                </a:cxn>
                <a:cxn ang="0">
                  <a:pos x="441" y="187"/>
                </a:cxn>
                <a:cxn ang="0">
                  <a:pos x="427" y="153"/>
                </a:cxn>
                <a:cxn ang="0">
                  <a:pos x="380" y="139"/>
                </a:cxn>
                <a:cxn ang="0">
                  <a:pos x="353" y="113"/>
                </a:cxn>
                <a:cxn ang="0">
                  <a:pos x="320" y="86"/>
                </a:cxn>
                <a:cxn ang="0">
                  <a:pos x="285" y="60"/>
                </a:cxn>
                <a:cxn ang="0">
                  <a:pos x="258" y="21"/>
                </a:cxn>
                <a:cxn ang="0">
                  <a:pos x="223" y="13"/>
                </a:cxn>
                <a:cxn ang="0">
                  <a:pos x="210" y="27"/>
                </a:cxn>
                <a:cxn ang="0">
                  <a:pos x="176" y="46"/>
                </a:cxn>
                <a:cxn ang="0">
                  <a:pos x="170" y="66"/>
                </a:cxn>
                <a:cxn ang="0">
                  <a:pos x="188" y="93"/>
                </a:cxn>
                <a:cxn ang="0">
                  <a:pos x="170" y="93"/>
                </a:cxn>
                <a:cxn ang="0">
                  <a:pos x="136" y="72"/>
                </a:cxn>
                <a:cxn ang="0">
                  <a:pos x="114" y="39"/>
                </a:cxn>
                <a:cxn ang="0">
                  <a:pos x="108" y="0"/>
                </a:cxn>
                <a:cxn ang="0">
                  <a:pos x="81" y="13"/>
                </a:cxn>
                <a:cxn ang="0">
                  <a:pos x="74" y="46"/>
                </a:cxn>
                <a:cxn ang="0">
                  <a:pos x="46" y="60"/>
                </a:cxn>
                <a:cxn ang="0">
                  <a:pos x="46" y="72"/>
                </a:cxn>
                <a:cxn ang="0">
                  <a:pos x="34" y="113"/>
                </a:cxn>
                <a:cxn ang="0">
                  <a:pos x="7" y="147"/>
                </a:cxn>
                <a:cxn ang="0">
                  <a:pos x="0" y="180"/>
                </a:cxn>
                <a:cxn ang="0">
                  <a:pos x="13" y="239"/>
                </a:cxn>
                <a:cxn ang="0">
                  <a:pos x="40" y="266"/>
                </a:cxn>
                <a:cxn ang="0">
                  <a:pos x="95" y="319"/>
                </a:cxn>
                <a:cxn ang="0">
                  <a:pos x="136" y="353"/>
                </a:cxn>
                <a:cxn ang="0">
                  <a:pos x="163" y="379"/>
                </a:cxn>
                <a:cxn ang="0">
                  <a:pos x="204" y="419"/>
                </a:cxn>
                <a:cxn ang="0">
                  <a:pos x="252" y="473"/>
                </a:cxn>
              </a:cxnLst>
              <a:rect l="0" t="0" r="r" b="b"/>
              <a:pathLst>
                <a:path w="450" h="474">
                  <a:moveTo>
                    <a:pt x="252" y="465"/>
                  </a:moveTo>
                  <a:lnTo>
                    <a:pt x="252" y="427"/>
                  </a:lnTo>
                  <a:lnTo>
                    <a:pt x="258" y="419"/>
                  </a:lnTo>
                  <a:lnTo>
                    <a:pt x="252" y="359"/>
                  </a:lnTo>
                  <a:lnTo>
                    <a:pt x="231" y="347"/>
                  </a:lnTo>
                  <a:lnTo>
                    <a:pt x="231" y="325"/>
                  </a:lnTo>
                  <a:lnTo>
                    <a:pt x="244" y="325"/>
                  </a:lnTo>
                  <a:lnTo>
                    <a:pt x="312" y="260"/>
                  </a:lnTo>
                  <a:lnTo>
                    <a:pt x="449" y="260"/>
                  </a:lnTo>
                  <a:lnTo>
                    <a:pt x="449" y="233"/>
                  </a:lnTo>
                  <a:lnTo>
                    <a:pt x="449" y="212"/>
                  </a:lnTo>
                  <a:lnTo>
                    <a:pt x="441" y="187"/>
                  </a:lnTo>
                  <a:lnTo>
                    <a:pt x="427" y="174"/>
                  </a:lnTo>
                  <a:lnTo>
                    <a:pt x="427" y="153"/>
                  </a:lnTo>
                  <a:lnTo>
                    <a:pt x="408" y="139"/>
                  </a:lnTo>
                  <a:lnTo>
                    <a:pt x="380" y="139"/>
                  </a:lnTo>
                  <a:lnTo>
                    <a:pt x="359" y="133"/>
                  </a:lnTo>
                  <a:lnTo>
                    <a:pt x="353" y="113"/>
                  </a:lnTo>
                  <a:lnTo>
                    <a:pt x="326" y="100"/>
                  </a:lnTo>
                  <a:lnTo>
                    <a:pt x="320" y="86"/>
                  </a:lnTo>
                  <a:lnTo>
                    <a:pt x="305" y="86"/>
                  </a:lnTo>
                  <a:lnTo>
                    <a:pt x="285" y="60"/>
                  </a:lnTo>
                  <a:lnTo>
                    <a:pt x="285" y="46"/>
                  </a:lnTo>
                  <a:lnTo>
                    <a:pt x="258" y="21"/>
                  </a:lnTo>
                  <a:lnTo>
                    <a:pt x="252" y="13"/>
                  </a:lnTo>
                  <a:lnTo>
                    <a:pt x="223" y="13"/>
                  </a:lnTo>
                  <a:lnTo>
                    <a:pt x="217" y="21"/>
                  </a:lnTo>
                  <a:lnTo>
                    <a:pt x="210" y="27"/>
                  </a:lnTo>
                  <a:lnTo>
                    <a:pt x="188" y="34"/>
                  </a:lnTo>
                  <a:lnTo>
                    <a:pt x="176" y="46"/>
                  </a:lnTo>
                  <a:lnTo>
                    <a:pt x="170" y="53"/>
                  </a:lnTo>
                  <a:lnTo>
                    <a:pt x="170" y="66"/>
                  </a:lnTo>
                  <a:lnTo>
                    <a:pt x="188" y="86"/>
                  </a:lnTo>
                  <a:lnTo>
                    <a:pt x="188" y="93"/>
                  </a:lnTo>
                  <a:lnTo>
                    <a:pt x="184" y="93"/>
                  </a:lnTo>
                  <a:lnTo>
                    <a:pt x="170" y="93"/>
                  </a:lnTo>
                  <a:lnTo>
                    <a:pt x="155" y="80"/>
                  </a:lnTo>
                  <a:lnTo>
                    <a:pt x="136" y="72"/>
                  </a:lnTo>
                  <a:lnTo>
                    <a:pt x="122" y="60"/>
                  </a:lnTo>
                  <a:lnTo>
                    <a:pt x="114" y="39"/>
                  </a:lnTo>
                  <a:lnTo>
                    <a:pt x="114" y="21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81" y="13"/>
                  </a:lnTo>
                  <a:lnTo>
                    <a:pt x="74" y="27"/>
                  </a:lnTo>
                  <a:lnTo>
                    <a:pt x="74" y="46"/>
                  </a:lnTo>
                  <a:lnTo>
                    <a:pt x="60" y="46"/>
                  </a:lnTo>
                  <a:lnTo>
                    <a:pt x="46" y="60"/>
                  </a:lnTo>
                  <a:lnTo>
                    <a:pt x="40" y="66"/>
                  </a:lnTo>
                  <a:lnTo>
                    <a:pt x="46" y="72"/>
                  </a:lnTo>
                  <a:lnTo>
                    <a:pt x="46" y="100"/>
                  </a:lnTo>
                  <a:lnTo>
                    <a:pt x="34" y="113"/>
                  </a:lnTo>
                  <a:lnTo>
                    <a:pt x="7" y="113"/>
                  </a:lnTo>
                  <a:lnTo>
                    <a:pt x="7" y="147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13" y="194"/>
                  </a:lnTo>
                  <a:lnTo>
                    <a:pt x="13" y="239"/>
                  </a:lnTo>
                  <a:lnTo>
                    <a:pt x="13" y="253"/>
                  </a:lnTo>
                  <a:lnTo>
                    <a:pt x="40" y="266"/>
                  </a:lnTo>
                  <a:lnTo>
                    <a:pt x="81" y="292"/>
                  </a:lnTo>
                  <a:lnTo>
                    <a:pt x="95" y="319"/>
                  </a:lnTo>
                  <a:lnTo>
                    <a:pt x="114" y="339"/>
                  </a:lnTo>
                  <a:lnTo>
                    <a:pt x="136" y="353"/>
                  </a:lnTo>
                  <a:lnTo>
                    <a:pt x="155" y="365"/>
                  </a:lnTo>
                  <a:lnTo>
                    <a:pt x="163" y="379"/>
                  </a:lnTo>
                  <a:lnTo>
                    <a:pt x="170" y="392"/>
                  </a:lnTo>
                  <a:lnTo>
                    <a:pt x="204" y="419"/>
                  </a:lnTo>
                  <a:lnTo>
                    <a:pt x="223" y="445"/>
                  </a:lnTo>
                  <a:lnTo>
                    <a:pt x="252" y="473"/>
                  </a:lnTo>
                  <a:lnTo>
                    <a:pt x="252" y="465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26" name="Freeform 138"/>
            <p:cNvSpPr>
              <a:spLocks/>
            </p:cNvSpPr>
            <p:nvPr/>
          </p:nvSpPr>
          <p:spPr bwMode="auto">
            <a:xfrm>
              <a:off x="8043863" y="4248150"/>
              <a:ext cx="561975" cy="609600"/>
            </a:xfrm>
            <a:custGeom>
              <a:avLst/>
              <a:gdLst/>
              <a:ahLst/>
              <a:cxnLst>
                <a:cxn ang="0">
                  <a:pos x="255" y="431"/>
                </a:cxn>
                <a:cxn ang="0">
                  <a:pos x="255" y="363"/>
                </a:cxn>
                <a:cxn ang="0">
                  <a:pos x="234" y="329"/>
                </a:cxn>
                <a:cxn ang="0">
                  <a:pos x="316" y="263"/>
                </a:cxn>
                <a:cxn ang="0">
                  <a:pos x="455" y="235"/>
                </a:cxn>
                <a:cxn ang="0">
                  <a:pos x="447" y="189"/>
                </a:cxn>
                <a:cxn ang="0">
                  <a:pos x="433" y="154"/>
                </a:cxn>
                <a:cxn ang="0">
                  <a:pos x="385" y="141"/>
                </a:cxn>
                <a:cxn ang="0">
                  <a:pos x="358" y="114"/>
                </a:cxn>
                <a:cxn ang="0">
                  <a:pos x="324" y="87"/>
                </a:cxn>
                <a:cxn ang="0">
                  <a:pos x="289" y="61"/>
                </a:cxn>
                <a:cxn ang="0">
                  <a:pos x="261" y="21"/>
                </a:cxn>
                <a:cxn ang="0">
                  <a:pos x="226" y="13"/>
                </a:cxn>
                <a:cxn ang="0">
                  <a:pos x="213" y="27"/>
                </a:cxn>
                <a:cxn ang="0">
                  <a:pos x="178" y="48"/>
                </a:cxn>
                <a:cxn ang="0">
                  <a:pos x="172" y="67"/>
                </a:cxn>
                <a:cxn ang="0">
                  <a:pos x="192" y="94"/>
                </a:cxn>
                <a:cxn ang="0">
                  <a:pos x="172" y="94"/>
                </a:cxn>
                <a:cxn ang="0">
                  <a:pos x="138" y="73"/>
                </a:cxn>
                <a:cxn ang="0">
                  <a:pos x="117" y="40"/>
                </a:cxn>
                <a:cxn ang="0">
                  <a:pos x="109" y="0"/>
                </a:cxn>
                <a:cxn ang="0">
                  <a:pos x="82" y="13"/>
                </a:cxn>
                <a:cxn ang="0">
                  <a:pos x="75" y="48"/>
                </a:cxn>
                <a:cxn ang="0">
                  <a:pos x="48" y="61"/>
                </a:cxn>
                <a:cxn ang="0">
                  <a:pos x="48" y="73"/>
                </a:cxn>
                <a:cxn ang="0">
                  <a:pos x="34" y="114"/>
                </a:cxn>
                <a:cxn ang="0">
                  <a:pos x="7" y="148"/>
                </a:cxn>
                <a:cxn ang="0">
                  <a:pos x="0" y="181"/>
                </a:cxn>
                <a:cxn ang="0">
                  <a:pos x="13" y="242"/>
                </a:cxn>
                <a:cxn ang="0">
                  <a:pos x="42" y="269"/>
                </a:cxn>
                <a:cxn ang="0">
                  <a:pos x="96" y="323"/>
                </a:cxn>
                <a:cxn ang="0">
                  <a:pos x="138" y="356"/>
                </a:cxn>
                <a:cxn ang="0">
                  <a:pos x="165" y="383"/>
                </a:cxn>
                <a:cxn ang="0">
                  <a:pos x="207" y="423"/>
                </a:cxn>
                <a:cxn ang="0">
                  <a:pos x="255" y="478"/>
                </a:cxn>
              </a:cxnLst>
              <a:rect l="0" t="0" r="r" b="b"/>
              <a:pathLst>
                <a:path w="456" h="479">
                  <a:moveTo>
                    <a:pt x="255" y="470"/>
                  </a:moveTo>
                  <a:lnTo>
                    <a:pt x="255" y="431"/>
                  </a:lnTo>
                  <a:lnTo>
                    <a:pt x="261" y="423"/>
                  </a:lnTo>
                  <a:lnTo>
                    <a:pt x="255" y="363"/>
                  </a:lnTo>
                  <a:lnTo>
                    <a:pt x="234" y="350"/>
                  </a:lnTo>
                  <a:lnTo>
                    <a:pt x="234" y="329"/>
                  </a:lnTo>
                  <a:lnTo>
                    <a:pt x="247" y="329"/>
                  </a:lnTo>
                  <a:lnTo>
                    <a:pt x="316" y="263"/>
                  </a:lnTo>
                  <a:lnTo>
                    <a:pt x="455" y="263"/>
                  </a:lnTo>
                  <a:lnTo>
                    <a:pt x="455" y="235"/>
                  </a:lnTo>
                  <a:lnTo>
                    <a:pt x="455" y="214"/>
                  </a:lnTo>
                  <a:lnTo>
                    <a:pt x="447" y="189"/>
                  </a:lnTo>
                  <a:lnTo>
                    <a:pt x="433" y="175"/>
                  </a:lnTo>
                  <a:lnTo>
                    <a:pt x="433" y="154"/>
                  </a:lnTo>
                  <a:lnTo>
                    <a:pt x="412" y="141"/>
                  </a:lnTo>
                  <a:lnTo>
                    <a:pt x="385" y="141"/>
                  </a:lnTo>
                  <a:lnTo>
                    <a:pt x="364" y="135"/>
                  </a:lnTo>
                  <a:lnTo>
                    <a:pt x="358" y="114"/>
                  </a:lnTo>
                  <a:lnTo>
                    <a:pt x="330" y="100"/>
                  </a:lnTo>
                  <a:lnTo>
                    <a:pt x="324" y="87"/>
                  </a:lnTo>
                  <a:lnTo>
                    <a:pt x="309" y="87"/>
                  </a:lnTo>
                  <a:lnTo>
                    <a:pt x="289" y="61"/>
                  </a:lnTo>
                  <a:lnTo>
                    <a:pt x="289" y="48"/>
                  </a:lnTo>
                  <a:lnTo>
                    <a:pt x="261" y="21"/>
                  </a:lnTo>
                  <a:lnTo>
                    <a:pt x="255" y="13"/>
                  </a:lnTo>
                  <a:lnTo>
                    <a:pt x="226" y="13"/>
                  </a:lnTo>
                  <a:lnTo>
                    <a:pt x="220" y="21"/>
                  </a:lnTo>
                  <a:lnTo>
                    <a:pt x="213" y="27"/>
                  </a:lnTo>
                  <a:lnTo>
                    <a:pt x="192" y="34"/>
                  </a:lnTo>
                  <a:lnTo>
                    <a:pt x="178" y="48"/>
                  </a:lnTo>
                  <a:lnTo>
                    <a:pt x="172" y="54"/>
                  </a:lnTo>
                  <a:lnTo>
                    <a:pt x="172" y="67"/>
                  </a:lnTo>
                  <a:lnTo>
                    <a:pt x="192" y="87"/>
                  </a:lnTo>
                  <a:lnTo>
                    <a:pt x="192" y="94"/>
                  </a:lnTo>
                  <a:lnTo>
                    <a:pt x="186" y="94"/>
                  </a:lnTo>
                  <a:lnTo>
                    <a:pt x="172" y="94"/>
                  </a:lnTo>
                  <a:lnTo>
                    <a:pt x="157" y="81"/>
                  </a:lnTo>
                  <a:lnTo>
                    <a:pt x="138" y="73"/>
                  </a:lnTo>
                  <a:lnTo>
                    <a:pt x="124" y="61"/>
                  </a:lnTo>
                  <a:lnTo>
                    <a:pt x="117" y="40"/>
                  </a:lnTo>
                  <a:lnTo>
                    <a:pt x="117" y="21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82" y="13"/>
                  </a:lnTo>
                  <a:lnTo>
                    <a:pt x="75" y="27"/>
                  </a:lnTo>
                  <a:lnTo>
                    <a:pt x="75" y="48"/>
                  </a:lnTo>
                  <a:lnTo>
                    <a:pt x="61" y="48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48" y="73"/>
                  </a:lnTo>
                  <a:lnTo>
                    <a:pt x="48" y="100"/>
                  </a:lnTo>
                  <a:lnTo>
                    <a:pt x="34" y="114"/>
                  </a:lnTo>
                  <a:lnTo>
                    <a:pt x="7" y="114"/>
                  </a:lnTo>
                  <a:lnTo>
                    <a:pt x="7" y="148"/>
                  </a:lnTo>
                  <a:lnTo>
                    <a:pt x="0" y="148"/>
                  </a:lnTo>
                  <a:lnTo>
                    <a:pt x="0" y="181"/>
                  </a:lnTo>
                  <a:lnTo>
                    <a:pt x="13" y="195"/>
                  </a:lnTo>
                  <a:lnTo>
                    <a:pt x="13" y="242"/>
                  </a:lnTo>
                  <a:lnTo>
                    <a:pt x="13" y="255"/>
                  </a:lnTo>
                  <a:lnTo>
                    <a:pt x="42" y="269"/>
                  </a:lnTo>
                  <a:lnTo>
                    <a:pt x="82" y="296"/>
                  </a:lnTo>
                  <a:lnTo>
                    <a:pt x="96" y="323"/>
                  </a:lnTo>
                  <a:lnTo>
                    <a:pt x="117" y="342"/>
                  </a:lnTo>
                  <a:lnTo>
                    <a:pt x="138" y="356"/>
                  </a:lnTo>
                  <a:lnTo>
                    <a:pt x="157" y="369"/>
                  </a:lnTo>
                  <a:lnTo>
                    <a:pt x="165" y="383"/>
                  </a:lnTo>
                  <a:lnTo>
                    <a:pt x="172" y="396"/>
                  </a:lnTo>
                  <a:lnTo>
                    <a:pt x="207" y="423"/>
                  </a:lnTo>
                  <a:lnTo>
                    <a:pt x="226" y="450"/>
                  </a:lnTo>
                  <a:lnTo>
                    <a:pt x="255" y="478"/>
                  </a:lnTo>
                  <a:lnTo>
                    <a:pt x="255" y="47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7" name="Freeform 139"/>
            <p:cNvSpPr>
              <a:spLocks/>
            </p:cNvSpPr>
            <p:nvPr/>
          </p:nvSpPr>
          <p:spPr bwMode="auto">
            <a:xfrm>
              <a:off x="8015288" y="4113213"/>
              <a:ext cx="479425" cy="242887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7" y="94"/>
                </a:cxn>
                <a:cxn ang="0">
                  <a:pos x="61" y="163"/>
                </a:cxn>
                <a:cxn ang="0">
                  <a:pos x="80" y="144"/>
                </a:cxn>
                <a:cxn ang="0">
                  <a:pos x="94" y="144"/>
                </a:cxn>
                <a:cxn ang="0">
                  <a:pos x="94" y="125"/>
                </a:cxn>
                <a:cxn ang="0">
                  <a:pos x="113" y="100"/>
                </a:cxn>
                <a:cxn ang="0">
                  <a:pos x="126" y="100"/>
                </a:cxn>
                <a:cxn ang="0">
                  <a:pos x="134" y="119"/>
                </a:cxn>
                <a:cxn ang="0">
                  <a:pos x="134" y="138"/>
                </a:cxn>
                <a:cxn ang="0">
                  <a:pos x="141" y="157"/>
                </a:cxn>
                <a:cxn ang="0">
                  <a:pos x="155" y="169"/>
                </a:cxn>
                <a:cxn ang="0">
                  <a:pos x="173" y="175"/>
                </a:cxn>
                <a:cxn ang="0">
                  <a:pos x="188" y="189"/>
                </a:cxn>
                <a:cxn ang="0">
                  <a:pos x="207" y="189"/>
                </a:cxn>
                <a:cxn ang="0">
                  <a:pos x="207" y="181"/>
                </a:cxn>
                <a:cxn ang="0">
                  <a:pos x="188" y="163"/>
                </a:cxn>
                <a:cxn ang="0">
                  <a:pos x="188" y="150"/>
                </a:cxn>
                <a:cxn ang="0">
                  <a:pos x="214" y="132"/>
                </a:cxn>
                <a:cxn ang="0">
                  <a:pos x="226" y="125"/>
                </a:cxn>
                <a:cxn ang="0">
                  <a:pos x="240" y="112"/>
                </a:cxn>
                <a:cxn ang="0">
                  <a:pos x="268" y="112"/>
                </a:cxn>
                <a:cxn ang="0">
                  <a:pos x="301" y="144"/>
                </a:cxn>
                <a:cxn ang="0">
                  <a:pos x="301" y="157"/>
                </a:cxn>
                <a:cxn ang="0">
                  <a:pos x="320" y="181"/>
                </a:cxn>
                <a:cxn ang="0">
                  <a:pos x="335" y="181"/>
                </a:cxn>
                <a:cxn ang="0">
                  <a:pos x="349" y="189"/>
                </a:cxn>
                <a:cxn ang="0">
                  <a:pos x="355" y="181"/>
                </a:cxn>
                <a:cxn ang="0">
                  <a:pos x="374" y="163"/>
                </a:cxn>
                <a:cxn ang="0">
                  <a:pos x="388" y="144"/>
                </a:cxn>
                <a:cxn ang="0">
                  <a:pos x="388" y="132"/>
                </a:cxn>
                <a:cxn ang="0">
                  <a:pos x="382" y="125"/>
                </a:cxn>
                <a:cxn ang="0">
                  <a:pos x="361" y="100"/>
                </a:cxn>
                <a:cxn ang="0">
                  <a:pos x="335" y="87"/>
                </a:cxn>
                <a:cxn ang="0">
                  <a:pos x="314" y="69"/>
                </a:cxn>
                <a:cxn ang="0">
                  <a:pos x="301" y="69"/>
                </a:cxn>
                <a:cxn ang="0">
                  <a:pos x="293" y="75"/>
                </a:cxn>
                <a:cxn ang="0">
                  <a:pos x="293" y="87"/>
                </a:cxn>
                <a:cxn ang="0">
                  <a:pos x="288" y="87"/>
                </a:cxn>
                <a:cxn ang="0">
                  <a:pos x="274" y="94"/>
                </a:cxn>
                <a:cxn ang="0">
                  <a:pos x="255" y="87"/>
                </a:cxn>
                <a:cxn ang="0">
                  <a:pos x="234" y="69"/>
                </a:cxn>
                <a:cxn ang="0">
                  <a:pos x="234" y="44"/>
                </a:cxn>
                <a:cxn ang="0">
                  <a:pos x="226" y="38"/>
                </a:cxn>
                <a:cxn ang="0">
                  <a:pos x="214" y="38"/>
                </a:cxn>
                <a:cxn ang="0">
                  <a:pos x="194" y="25"/>
                </a:cxn>
                <a:cxn ang="0">
                  <a:pos x="180" y="13"/>
                </a:cxn>
                <a:cxn ang="0">
                  <a:pos x="180" y="0"/>
                </a:cxn>
                <a:cxn ang="0">
                  <a:pos x="161" y="0"/>
                </a:cxn>
                <a:cxn ang="0">
                  <a:pos x="141" y="17"/>
                </a:cxn>
                <a:cxn ang="0">
                  <a:pos x="126" y="38"/>
                </a:cxn>
                <a:cxn ang="0">
                  <a:pos x="67" y="38"/>
                </a:cxn>
                <a:cxn ang="0">
                  <a:pos x="61" y="44"/>
                </a:cxn>
                <a:cxn ang="0">
                  <a:pos x="40" y="44"/>
                </a:cxn>
                <a:cxn ang="0">
                  <a:pos x="20" y="38"/>
                </a:cxn>
                <a:cxn ang="0">
                  <a:pos x="7" y="44"/>
                </a:cxn>
                <a:cxn ang="0">
                  <a:pos x="13" y="56"/>
                </a:cxn>
                <a:cxn ang="0">
                  <a:pos x="0" y="62"/>
                </a:cxn>
              </a:cxnLst>
              <a:rect l="0" t="0" r="r" b="b"/>
              <a:pathLst>
                <a:path w="389" h="190">
                  <a:moveTo>
                    <a:pt x="0" y="62"/>
                  </a:moveTo>
                  <a:lnTo>
                    <a:pt x="7" y="94"/>
                  </a:lnTo>
                  <a:lnTo>
                    <a:pt x="61" y="163"/>
                  </a:lnTo>
                  <a:lnTo>
                    <a:pt x="80" y="144"/>
                  </a:lnTo>
                  <a:lnTo>
                    <a:pt x="94" y="144"/>
                  </a:lnTo>
                  <a:lnTo>
                    <a:pt x="94" y="125"/>
                  </a:lnTo>
                  <a:lnTo>
                    <a:pt x="113" y="100"/>
                  </a:lnTo>
                  <a:lnTo>
                    <a:pt x="126" y="100"/>
                  </a:lnTo>
                  <a:lnTo>
                    <a:pt x="134" y="119"/>
                  </a:lnTo>
                  <a:lnTo>
                    <a:pt x="134" y="138"/>
                  </a:lnTo>
                  <a:lnTo>
                    <a:pt x="141" y="157"/>
                  </a:lnTo>
                  <a:lnTo>
                    <a:pt x="155" y="169"/>
                  </a:lnTo>
                  <a:lnTo>
                    <a:pt x="173" y="175"/>
                  </a:lnTo>
                  <a:lnTo>
                    <a:pt x="188" y="189"/>
                  </a:lnTo>
                  <a:lnTo>
                    <a:pt x="207" y="189"/>
                  </a:lnTo>
                  <a:lnTo>
                    <a:pt x="207" y="181"/>
                  </a:lnTo>
                  <a:lnTo>
                    <a:pt x="188" y="163"/>
                  </a:lnTo>
                  <a:lnTo>
                    <a:pt x="188" y="150"/>
                  </a:lnTo>
                  <a:lnTo>
                    <a:pt x="214" y="132"/>
                  </a:lnTo>
                  <a:lnTo>
                    <a:pt x="226" y="125"/>
                  </a:lnTo>
                  <a:lnTo>
                    <a:pt x="240" y="112"/>
                  </a:lnTo>
                  <a:lnTo>
                    <a:pt x="268" y="112"/>
                  </a:lnTo>
                  <a:lnTo>
                    <a:pt x="301" y="144"/>
                  </a:lnTo>
                  <a:lnTo>
                    <a:pt x="301" y="157"/>
                  </a:lnTo>
                  <a:lnTo>
                    <a:pt x="320" y="181"/>
                  </a:lnTo>
                  <a:lnTo>
                    <a:pt x="335" y="181"/>
                  </a:lnTo>
                  <a:lnTo>
                    <a:pt x="349" y="189"/>
                  </a:lnTo>
                  <a:lnTo>
                    <a:pt x="355" y="181"/>
                  </a:lnTo>
                  <a:lnTo>
                    <a:pt x="374" y="163"/>
                  </a:lnTo>
                  <a:lnTo>
                    <a:pt x="388" y="144"/>
                  </a:lnTo>
                  <a:lnTo>
                    <a:pt x="388" y="132"/>
                  </a:lnTo>
                  <a:lnTo>
                    <a:pt x="382" y="125"/>
                  </a:lnTo>
                  <a:lnTo>
                    <a:pt x="361" y="100"/>
                  </a:lnTo>
                  <a:lnTo>
                    <a:pt x="335" y="87"/>
                  </a:lnTo>
                  <a:lnTo>
                    <a:pt x="314" y="69"/>
                  </a:lnTo>
                  <a:lnTo>
                    <a:pt x="301" y="69"/>
                  </a:lnTo>
                  <a:lnTo>
                    <a:pt x="293" y="75"/>
                  </a:lnTo>
                  <a:lnTo>
                    <a:pt x="293" y="87"/>
                  </a:lnTo>
                  <a:lnTo>
                    <a:pt x="288" y="87"/>
                  </a:lnTo>
                  <a:lnTo>
                    <a:pt x="274" y="94"/>
                  </a:lnTo>
                  <a:lnTo>
                    <a:pt x="255" y="87"/>
                  </a:lnTo>
                  <a:lnTo>
                    <a:pt x="234" y="69"/>
                  </a:lnTo>
                  <a:lnTo>
                    <a:pt x="234" y="44"/>
                  </a:lnTo>
                  <a:lnTo>
                    <a:pt x="226" y="38"/>
                  </a:lnTo>
                  <a:lnTo>
                    <a:pt x="214" y="38"/>
                  </a:lnTo>
                  <a:lnTo>
                    <a:pt x="194" y="25"/>
                  </a:lnTo>
                  <a:lnTo>
                    <a:pt x="180" y="13"/>
                  </a:lnTo>
                  <a:lnTo>
                    <a:pt x="180" y="0"/>
                  </a:lnTo>
                  <a:lnTo>
                    <a:pt x="161" y="0"/>
                  </a:lnTo>
                  <a:lnTo>
                    <a:pt x="141" y="17"/>
                  </a:lnTo>
                  <a:lnTo>
                    <a:pt x="126" y="38"/>
                  </a:lnTo>
                  <a:lnTo>
                    <a:pt x="67" y="38"/>
                  </a:lnTo>
                  <a:lnTo>
                    <a:pt x="61" y="44"/>
                  </a:lnTo>
                  <a:lnTo>
                    <a:pt x="40" y="44"/>
                  </a:lnTo>
                  <a:lnTo>
                    <a:pt x="20" y="38"/>
                  </a:lnTo>
                  <a:lnTo>
                    <a:pt x="7" y="44"/>
                  </a:lnTo>
                  <a:lnTo>
                    <a:pt x="13" y="56"/>
                  </a:lnTo>
                  <a:lnTo>
                    <a:pt x="0" y="62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28" name="Freeform 140"/>
            <p:cNvSpPr>
              <a:spLocks/>
            </p:cNvSpPr>
            <p:nvPr/>
          </p:nvSpPr>
          <p:spPr bwMode="auto">
            <a:xfrm>
              <a:off x="8015288" y="4113213"/>
              <a:ext cx="495300" cy="258762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7" y="100"/>
                </a:cxn>
                <a:cxn ang="0">
                  <a:pos x="63" y="174"/>
                </a:cxn>
                <a:cxn ang="0">
                  <a:pos x="82" y="154"/>
                </a:cxn>
                <a:cxn ang="0">
                  <a:pos x="96" y="154"/>
                </a:cxn>
                <a:cxn ang="0">
                  <a:pos x="96" y="133"/>
                </a:cxn>
                <a:cxn ang="0">
                  <a:pos x="117" y="106"/>
                </a:cxn>
                <a:cxn ang="0">
                  <a:pos x="131" y="106"/>
                </a:cxn>
                <a:cxn ang="0">
                  <a:pos x="138" y="127"/>
                </a:cxn>
                <a:cxn ang="0">
                  <a:pos x="138" y="147"/>
                </a:cxn>
                <a:cxn ang="0">
                  <a:pos x="146" y="168"/>
                </a:cxn>
                <a:cxn ang="0">
                  <a:pos x="159" y="180"/>
                </a:cxn>
                <a:cxn ang="0">
                  <a:pos x="179" y="187"/>
                </a:cxn>
                <a:cxn ang="0">
                  <a:pos x="194" y="201"/>
                </a:cxn>
                <a:cxn ang="0">
                  <a:pos x="214" y="201"/>
                </a:cxn>
                <a:cxn ang="0">
                  <a:pos x="214" y="193"/>
                </a:cxn>
                <a:cxn ang="0">
                  <a:pos x="194" y="174"/>
                </a:cxn>
                <a:cxn ang="0">
                  <a:pos x="194" y="160"/>
                </a:cxn>
                <a:cxn ang="0">
                  <a:pos x="221" y="141"/>
                </a:cxn>
                <a:cxn ang="0">
                  <a:pos x="235" y="133"/>
                </a:cxn>
                <a:cxn ang="0">
                  <a:pos x="248" y="120"/>
                </a:cxn>
                <a:cxn ang="0">
                  <a:pos x="277" y="120"/>
                </a:cxn>
                <a:cxn ang="0">
                  <a:pos x="312" y="154"/>
                </a:cxn>
                <a:cxn ang="0">
                  <a:pos x="312" y="168"/>
                </a:cxn>
                <a:cxn ang="0">
                  <a:pos x="331" y="193"/>
                </a:cxn>
                <a:cxn ang="0">
                  <a:pos x="346" y="193"/>
                </a:cxn>
                <a:cxn ang="0">
                  <a:pos x="360" y="201"/>
                </a:cxn>
                <a:cxn ang="0">
                  <a:pos x="366" y="193"/>
                </a:cxn>
                <a:cxn ang="0">
                  <a:pos x="387" y="174"/>
                </a:cxn>
                <a:cxn ang="0">
                  <a:pos x="401" y="154"/>
                </a:cxn>
                <a:cxn ang="0">
                  <a:pos x="401" y="141"/>
                </a:cxn>
                <a:cxn ang="0">
                  <a:pos x="394" y="133"/>
                </a:cxn>
                <a:cxn ang="0">
                  <a:pos x="373" y="106"/>
                </a:cxn>
                <a:cxn ang="0">
                  <a:pos x="346" y="93"/>
                </a:cxn>
                <a:cxn ang="0">
                  <a:pos x="325" y="73"/>
                </a:cxn>
                <a:cxn ang="0">
                  <a:pos x="312" y="73"/>
                </a:cxn>
                <a:cxn ang="0">
                  <a:pos x="304" y="79"/>
                </a:cxn>
                <a:cxn ang="0">
                  <a:pos x="304" y="93"/>
                </a:cxn>
                <a:cxn ang="0">
                  <a:pos x="296" y="93"/>
                </a:cxn>
                <a:cxn ang="0">
                  <a:pos x="283" y="100"/>
                </a:cxn>
                <a:cxn ang="0">
                  <a:pos x="263" y="93"/>
                </a:cxn>
                <a:cxn ang="0">
                  <a:pos x="242" y="73"/>
                </a:cxn>
                <a:cxn ang="0">
                  <a:pos x="242" y="46"/>
                </a:cxn>
                <a:cxn ang="0">
                  <a:pos x="235" y="40"/>
                </a:cxn>
                <a:cxn ang="0">
                  <a:pos x="221" y="40"/>
                </a:cxn>
                <a:cxn ang="0">
                  <a:pos x="200" y="27"/>
                </a:cxn>
                <a:cxn ang="0">
                  <a:pos x="186" y="13"/>
                </a:cxn>
                <a:cxn ang="0">
                  <a:pos x="186" y="0"/>
                </a:cxn>
                <a:cxn ang="0">
                  <a:pos x="165" y="0"/>
                </a:cxn>
                <a:cxn ang="0">
                  <a:pos x="146" y="19"/>
                </a:cxn>
                <a:cxn ang="0">
                  <a:pos x="131" y="40"/>
                </a:cxn>
                <a:cxn ang="0">
                  <a:pos x="69" y="40"/>
                </a:cxn>
                <a:cxn ang="0">
                  <a:pos x="63" y="46"/>
                </a:cxn>
                <a:cxn ang="0">
                  <a:pos x="42" y="46"/>
                </a:cxn>
                <a:cxn ang="0">
                  <a:pos x="21" y="40"/>
                </a:cxn>
                <a:cxn ang="0">
                  <a:pos x="7" y="46"/>
                </a:cxn>
                <a:cxn ang="0">
                  <a:pos x="13" y="60"/>
                </a:cxn>
                <a:cxn ang="0">
                  <a:pos x="0" y="66"/>
                </a:cxn>
              </a:cxnLst>
              <a:rect l="0" t="0" r="r" b="b"/>
              <a:pathLst>
                <a:path w="402" h="202">
                  <a:moveTo>
                    <a:pt x="0" y="66"/>
                  </a:moveTo>
                  <a:lnTo>
                    <a:pt x="7" y="100"/>
                  </a:lnTo>
                  <a:lnTo>
                    <a:pt x="63" y="174"/>
                  </a:lnTo>
                  <a:lnTo>
                    <a:pt x="82" y="154"/>
                  </a:lnTo>
                  <a:lnTo>
                    <a:pt x="96" y="154"/>
                  </a:lnTo>
                  <a:lnTo>
                    <a:pt x="96" y="133"/>
                  </a:lnTo>
                  <a:lnTo>
                    <a:pt x="117" y="106"/>
                  </a:lnTo>
                  <a:lnTo>
                    <a:pt x="131" y="106"/>
                  </a:lnTo>
                  <a:lnTo>
                    <a:pt x="138" y="127"/>
                  </a:lnTo>
                  <a:lnTo>
                    <a:pt x="138" y="147"/>
                  </a:lnTo>
                  <a:lnTo>
                    <a:pt x="146" y="168"/>
                  </a:lnTo>
                  <a:lnTo>
                    <a:pt x="159" y="180"/>
                  </a:lnTo>
                  <a:lnTo>
                    <a:pt x="179" y="187"/>
                  </a:lnTo>
                  <a:lnTo>
                    <a:pt x="194" y="201"/>
                  </a:lnTo>
                  <a:lnTo>
                    <a:pt x="214" y="201"/>
                  </a:lnTo>
                  <a:lnTo>
                    <a:pt x="214" y="193"/>
                  </a:lnTo>
                  <a:lnTo>
                    <a:pt x="194" y="174"/>
                  </a:lnTo>
                  <a:lnTo>
                    <a:pt x="194" y="160"/>
                  </a:lnTo>
                  <a:lnTo>
                    <a:pt x="221" y="141"/>
                  </a:lnTo>
                  <a:lnTo>
                    <a:pt x="235" y="133"/>
                  </a:lnTo>
                  <a:lnTo>
                    <a:pt x="248" y="120"/>
                  </a:lnTo>
                  <a:lnTo>
                    <a:pt x="277" y="120"/>
                  </a:lnTo>
                  <a:lnTo>
                    <a:pt x="312" y="154"/>
                  </a:lnTo>
                  <a:lnTo>
                    <a:pt x="312" y="168"/>
                  </a:lnTo>
                  <a:lnTo>
                    <a:pt x="331" y="193"/>
                  </a:lnTo>
                  <a:lnTo>
                    <a:pt x="346" y="193"/>
                  </a:lnTo>
                  <a:lnTo>
                    <a:pt x="360" y="201"/>
                  </a:lnTo>
                  <a:lnTo>
                    <a:pt x="366" y="193"/>
                  </a:lnTo>
                  <a:lnTo>
                    <a:pt x="387" y="174"/>
                  </a:lnTo>
                  <a:lnTo>
                    <a:pt x="401" y="154"/>
                  </a:lnTo>
                  <a:lnTo>
                    <a:pt x="401" y="141"/>
                  </a:lnTo>
                  <a:lnTo>
                    <a:pt x="394" y="133"/>
                  </a:lnTo>
                  <a:lnTo>
                    <a:pt x="373" y="106"/>
                  </a:lnTo>
                  <a:lnTo>
                    <a:pt x="346" y="93"/>
                  </a:lnTo>
                  <a:lnTo>
                    <a:pt x="325" y="73"/>
                  </a:lnTo>
                  <a:lnTo>
                    <a:pt x="312" y="73"/>
                  </a:lnTo>
                  <a:lnTo>
                    <a:pt x="304" y="79"/>
                  </a:lnTo>
                  <a:lnTo>
                    <a:pt x="304" y="93"/>
                  </a:lnTo>
                  <a:lnTo>
                    <a:pt x="296" y="93"/>
                  </a:lnTo>
                  <a:lnTo>
                    <a:pt x="283" y="100"/>
                  </a:lnTo>
                  <a:lnTo>
                    <a:pt x="263" y="93"/>
                  </a:lnTo>
                  <a:lnTo>
                    <a:pt x="242" y="73"/>
                  </a:lnTo>
                  <a:lnTo>
                    <a:pt x="242" y="46"/>
                  </a:lnTo>
                  <a:lnTo>
                    <a:pt x="235" y="40"/>
                  </a:lnTo>
                  <a:lnTo>
                    <a:pt x="221" y="40"/>
                  </a:lnTo>
                  <a:lnTo>
                    <a:pt x="200" y="27"/>
                  </a:lnTo>
                  <a:lnTo>
                    <a:pt x="186" y="13"/>
                  </a:lnTo>
                  <a:lnTo>
                    <a:pt x="186" y="0"/>
                  </a:lnTo>
                  <a:lnTo>
                    <a:pt x="165" y="0"/>
                  </a:lnTo>
                  <a:lnTo>
                    <a:pt x="146" y="19"/>
                  </a:lnTo>
                  <a:lnTo>
                    <a:pt x="131" y="40"/>
                  </a:lnTo>
                  <a:lnTo>
                    <a:pt x="69" y="40"/>
                  </a:lnTo>
                  <a:lnTo>
                    <a:pt x="63" y="46"/>
                  </a:lnTo>
                  <a:lnTo>
                    <a:pt x="42" y="46"/>
                  </a:lnTo>
                  <a:lnTo>
                    <a:pt x="21" y="40"/>
                  </a:lnTo>
                  <a:lnTo>
                    <a:pt x="7" y="46"/>
                  </a:lnTo>
                  <a:lnTo>
                    <a:pt x="13" y="60"/>
                  </a:lnTo>
                  <a:lnTo>
                    <a:pt x="0" y="6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9" name="Freeform 141"/>
            <p:cNvSpPr>
              <a:spLocks/>
            </p:cNvSpPr>
            <p:nvPr/>
          </p:nvSpPr>
          <p:spPr bwMode="auto">
            <a:xfrm>
              <a:off x="8234363" y="3740150"/>
              <a:ext cx="517525" cy="539750"/>
            </a:xfrm>
            <a:custGeom>
              <a:avLst/>
              <a:gdLst/>
              <a:ahLst/>
              <a:cxnLst>
                <a:cxn ang="0">
                  <a:pos x="215" y="423"/>
                </a:cxn>
                <a:cxn ang="0">
                  <a:pos x="410" y="415"/>
                </a:cxn>
                <a:cxn ang="0">
                  <a:pos x="418" y="304"/>
                </a:cxn>
                <a:cxn ang="0">
                  <a:pos x="404" y="231"/>
                </a:cxn>
                <a:cxn ang="0">
                  <a:pos x="397" y="185"/>
                </a:cxn>
                <a:cxn ang="0">
                  <a:pos x="397" y="146"/>
                </a:cxn>
                <a:cxn ang="0">
                  <a:pos x="310" y="60"/>
                </a:cxn>
                <a:cxn ang="0">
                  <a:pos x="283" y="60"/>
                </a:cxn>
                <a:cxn ang="0">
                  <a:pos x="256" y="39"/>
                </a:cxn>
                <a:cxn ang="0">
                  <a:pos x="256" y="21"/>
                </a:cxn>
                <a:cxn ang="0">
                  <a:pos x="244" y="0"/>
                </a:cxn>
                <a:cxn ang="0">
                  <a:pos x="244" y="46"/>
                </a:cxn>
                <a:cxn ang="0">
                  <a:pos x="236" y="105"/>
                </a:cxn>
                <a:cxn ang="0">
                  <a:pos x="209" y="124"/>
                </a:cxn>
                <a:cxn ang="0">
                  <a:pos x="209" y="138"/>
                </a:cxn>
                <a:cxn ang="0">
                  <a:pos x="188" y="165"/>
                </a:cxn>
                <a:cxn ang="0">
                  <a:pos x="188" y="191"/>
                </a:cxn>
                <a:cxn ang="0">
                  <a:pos x="163" y="212"/>
                </a:cxn>
                <a:cxn ang="0">
                  <a:pos x="142" y="224"/>
                </a:cxn>
                <a:cxn ang="0">
                  <a:pos x="113" y="237"/>
                </a:cxn>
                <a:cxn ang="0">
                  <a:pos x="101" y="257"/>
                </a:cxn>
                <a:cxn ang="0">
                  <a:pos x="107" y="270"/>
                </a:cxn>
                <a:cxn ang="0">
                  <a:pos x="121" y="263"/>
                </a:cxn>
                <a:cxn ang="0">
                  <a:pos x="134" y="245"/>
                </a:cxn>
                <a:cxn ang="0">
                  <a:pos x="148" y="237"/>
                </a:cxn>
                <a:cxn ang="0">
                  <a:pos x="169" y="224"/>
                </a:cxn>
                <a:cxn ang="0">
                  <a:pos x="175" y="231"/>
                </a:cxn>
                <a:cxn ang="0">
                  <a:pos x="175" y="245"/>
                </a:cxn>
                <a:cxn ang="0">
                  <a:pos x="163" y="257"/>
                </a:cxn>
                <a:cxn ang="0">
                  <a:pos x="169" y="263"/>
                </a:cxn>
                <a:cxn ang="0">
                  <a:pos x="175" y="270"/>
                </a:cxn>
                <a:cxn ang="0">
                  <a:pos x="175" y="276"/>
                </a:cxn>
                <a:cxn ang="0">
                  <a:pos x="163" y="276"/>
                </a:cxn>
                <a:cxn ang="0">
                  <a:pos x="155" y="290"/>
                </a:cxn>
                <a:cxn ang="0">
                  <a:pos x="134" y="298"/>
                </a:cxn>
                <a:cxn ang="0">
                  <a:pos x="134" y="311"/>
                </a:cxn>
                <a:cxn ang="0">
                  <a:pos x="113" y="323"/>
                </a:cxn>
                <a:cxn ang="0">
                  <a:pos x="95" y="323"/>
                </a:cxn>
                <a:cxn ang="0">
                  <a:pos x="82" y="323"/>
                </a:cxn>
                <a:cxn ang="0">
                  <a:pos x="67" y="298"/>
                </a:cxn>
                <a:cxn ang="0">
                  <a:pos x="53" y="284"/>
                </a:cxn>
                <a:cxn ang="0">
                  <a:pos x="28" y="276"/>
                </a:cxn>
                <a:cxn ang="0">
                  <a:pos x="0" y="284"/>
                </a:cxn>
                <a:cxn ang="0">
                  <a:pos x="7" y="298"/>
                </a:cxn>
                <a:cxn ang="0">
                  <a:pos x="40" y="323"/>
                </a:cxn>
                <a:cxn ang="0">
                  <a:pos x="61" y="323"/>
                </a:cxn>
                <a:cxn ang="0">
                  <a:pos x="61" y="356"/>
                </a:cxn>
                <a:cxn ang="0">
                  <a:pos x="101" y="383"/>
                </a:cxn>
                <a:cxn ang="0">
                  <a:pos x="121" y="376"/>
                </a:cxn>
                <a:cxn ang="0">
                  <a:pos x="113" y="362"/>
                </a:cxn>
                <a:cxn ang="0">
                  <a:pos x="128" y="356"/>
                </a:cxn>
                <a:cxn ang="0">
                  <a:pos x="148" y="356"/>
                </a:cxn>
                <a:cxn ang="0">
                  <a:pos x="169" y="383"/>
                </a:cxn>
                <a:cxn ang="0">
                  <a:pos x="188" y="388"/>
                </a:cxn>
                <a:cxn ang="0">
                  <a:pos x="215" y="423"/>
                </a:cxn>
              </a:cxnLst>
              <a:rect l="0" t="0" r="r" b="b"/>
              <a:pathLst>
                <a:path w="419" h="424">
                  <a:moveTo>
                    <a:pt x="215" y="423"/>
                  </a:moveTo>
                  <a:lnTo>
                    <a:pt x="410" y="415"/>
                  </a:lnTo>
                  <a:lnTo>
                    <a:pt x="418" y="304"/>
                  </a:lnTo>
                  <a:lnTo>
                    <a:pt x="404" y="231"/>
                  </a:lnTo>
                  <a:lnTo>
                    <a:pt x="397" y="185"/>
                  </a:lnTo>
                  <a:lnTo>
                    <a:pt x="397" y="146"/>
                  </a:lnTo>
                  <a:lnTo>
                    <a:pt x="310" y="60"/>
                  </a:lnTo>
                  <a:lnTo>
                    <a:pt x="283" y="60"/>
                  </a:lnTo>
                  <a:lnTo>
                    <a:pt x="256" y="39"/>
                  </a:lnTo>
                  <a:lnTo>
                    <a:pt x="256" y="21"/>
                  </a:lnTo>
                  <a:lnTo>
                    <a:pt x="244" y="0"/>
                  </a:lnTo>
                  <a:lnTo>
                    <a:pt x="244" y="46"/>
                  </a:lnTo>
                  <a:lnTo>
                    <a:pt x="236" y="105"/>
                  </a:lnTo>
                  <a:lnTo>
                    <a:pt x="209" y="124"/>
                  </a:lnTo>
                  <a:lnTo>
                    <a:pt x="209" y="138"/>
                  </a:lnTo>
                  <a:lnTo>
                    <a:pt x="188" y="165"/>
                  </a:lnTo>
                  <a:lnTo>
                    <a:pt x="188" y="191"/>
                  </a:lnTo>
                  <a:lnTo>
                    <a:pt x="163" y="212"/>
                  </a:lnTo>
                  <a:lnTo>
                    <a:pt x="142" y="224"/>
                  </a:lnTo>
                  <a:lnTo>
                    <a:pt x="113" y="237"/>
                  </a:lnTo>
                  <a:lnTo>
                    <a:pt x="101" y="257"/>
                  </a:lnTo>
                  <a:lnTo>
                    <a:pt x="107" y="270"/>
                  </a:lnTo>
                  <a:lnTo>
                    <a:pt x="121" y="263"/>
                  </a:lnTo>
                  <a:lnTo>
                    <a:pt x="134" y="245"/>
                  </a:lnTo>
                  <a:lnTo>
                    <a:pt x="148" y="237"/>
                  </a:lnTo>
                  <a:lnTo>
                    <a:pt x="169" y="224"/>
                  </a:lnTo>
                  <a:lnTo>
                    <a:pt x="175" y="231"/>
                  </a:lnTo>
                  <a:lnTo>
                    <a:pt x="175" y="245"/>
                  </a:lnTo>
                  <a:lnTo>
                    <a:pt x="163" y="257"/>
                  </a:lnTo>
                  <a:lnTo>
                    <a:pt x="169" y="263"/>
                  </a:lnTo>
                  <a:lnTo>
                    <a:pt x="175" y="270"/>
                  </a:lnTo>
                  <a:lnTo>
                    <a:pt x="175" y="276"/>
                  </a:lnTo>
                  <a:lnTo>
                    <a:pt x="163" y="276"/>
                  </a:lnTo>
                  <a:lnTo>
                    <a:pt x="155" y="290"/>
                  </a:lnTo>
                  <a:lnTo>
                    <a:pt x="134" y="298"/>
                  </a:lnTo>
                  <a:lnTo>
                    <a:pt x="134" y="311"/>
                  </a:lnTo>
                  <a:lnTo>
                    <a:pt x="113" y="323"/>
                  </a:lnTo>
                  <a:lnTo>
                    <a:pt x="95" y="323"/>
                  </a:lnTo>
                  <a:lnTo>
                    <a:pt x="82" y="323"/>
                  </a:lnTo>
                  <a:lnTo>
                    <a:pt x="67" y="298"/>
                  </a:lnTo>
                  <a:lnTo>
                    <a:pt x="53" y="284"/>
                  </a:lnTo>
                  <a:lnTo>
                    <a:pt x="28" y="276"/>
                  </a:lnTo>
                  <a:lnTo>
                    <a:pt x="0" y="284"/>
                  </a:lnTo>
                  <a:lnTo>
                    <a:pt x="7" y="298"/>
                  </a:lnTo>
                  <a:lnTo>
                    <a:pt x="40" y="323"/>
                  </a:lnTo>
                  <a:lnTo>
                    <a:pt x="61" y="323"/>
                  </a:lnTo>
                  <a:lnTo>
                    <a:pt x="61" y="356"/>
                  </a:lnTo>
                  <a:lnTo>
                    <a:pt x="101" y="383"/>
                  </a:lnTo>
                  <a:lnTo>
                    <a:pt x="121" y="376"/>
                  </a:lnTo>
                  <a:lnTo>
                    <a:pt x="113" y="362"/>
                  </a:lnTo>
                  <a:lnTo>
                    <a:pt x="128" y="356"/>
                  </a:lnTo>
                  <a:lnTo>
                    <a:pt x="148" y="356"/>
                  </a:lnTo>
                  <a:lnTo>
                    <a:pt x="169" y="383"/>
                  </a:lnTo>
                  <a:lnTo>
                    <a:pt x="188" y="388"/>
                  </a:lnTo>
                  <a:lnTo>
                    <a:pt x="215" y="423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0" name="Freeform 142"/>
            <p:cNvSpPr>
              <a:spLocks/>
            </p:cNvSpPr>
            <p:nvPr/>
          </p:nvSpPr>
          <p:spPr bwMode="auto">
            <a:xfrm>
              <a:off x="8737600" y="3597275"/>
              <a:ext cx="361950" cy="676275"/>
            </a:xfrm>
            <a:custGeom>
              <a:avLst/>
              <a:gdLst/>
              <a:ahLst/>
              <a:cxnLst>
                <a:cxn ang="0">
                  <a:pos x="0" y="305"/>
                </a:cxn>
                <a:cxn ang="0">
                  <a:pos x="13" y="530"/>
                </a:cxn>
                <a:cxn ang="0">
                  <a:pos x="54" y="510"/>
                </a:cxn>
                <a:cxn ang="0">
                  <a:pos x="74" y="463"/>
                </a:cxn>
                <a:cxn ang="0">
                  <a:pos x="74" y="430"/>
                </a:cxn>
                <a:cxn ang="0">
                  <a:pos x="102" y="417"/>
                </a:cxn>
                <a:cxn ang="0">
                  <a:pos x="127" y="391"/>
                </a:cxn>
                <a:cxn ang="0">
                  <a:pos x="141" y="350"/>
                </a:cxn>
                <a:cxn ang="0">
                  <a:pos x="156" y="371"/>
                </a:cxn>
                <a:cxn ang="0">
                  <a:pos x="149" y="397"/>
                </a:cxn>
                <a:cxn ang="0">
                  <a:pos x="156" y="438"/>
                </a:cxn>
                <a:cxn ang="0">
                  <a:pos x="156" y="477"/>
                </a:cxn>
                <a:cxn ang="0">
                  <a:pos x="182" y="471"/>
                </a:cxn>
                <a:cxn ang="0">
                  <a:pos x="175" y="403"/>
                </a:cxn>
                <a:cxn ang="0">
                  <a:pos x="196" y="344"/>
                </a:cxn>
                <a:cxn ang="0">
                  <a:pos x="204" y="305"/>
                </a:cxn>
                <a:cxn ang="0">
                  <a:pos x="190" y="292"/>
                </a:cxn>
                <a:cxn ang="0">
                  <a:pos x="190" y="272"/>
                </a:cxn>
                <a:cxn ang="0">
                  <a:pos x="175" y="251"/>
                </a:cxn>
                <a:cxn ang="0">
                  <a:pos x="163" y="245"/>
                </a:cxn>
                <a:cxn ang="0">
                  <a:pos x="190" y="231"/>
                </a:cxn>
                <a:cxn ang="0">
                  <a:pos x="210" y="192"/>
                </a:cxn>
                <a:cxn ang="0">
                  <a:pos x="251" y="146"/>
                </a:cxn>
                <a:cxn ang="0">
                  <a:pos x="271" y="73"/>
                </a:cxn>
                <a:cxn ang="0">
                  <a:pos x="257" y="13"/>
                </a:cxn>
                <a:cxn ang="0">
                  <a:pos x="237" y="0"/>
                </a:cxn>
                <a:cxn ang="0">
                  <a:pos x="204" y="34"/>
                </a:cxn>
                <a:cxn ang="0">
                  <a:pos x="182" y="60"/>
                </a:cxn>
                <a:cxn ang="0">
                  <a:pos x="175" y="120"/>
                </a:cxn>
                <a:cxn ang="0">
                  <a:pos x="156" y="146"/>
                </a:cxn>
                <a:cxn ang="0">
                  <a:pos x="102" y="186"/>
                </a:cxn>
                <a:cxn ang="0">
                  <a:pos x="47" y="224"/>
                </a:cxn>
              </a:cxnLst>
              <a:rect l="0" t="0" r="r" b="b"/>
              <a:pathLst>
                <a:path w="292" h="531">
                  <a:moveTo>
                    <a:pt x="0" y="258"/>
                  </a:moveTo>
                  <a:lnTo>
                    <a:pt x="0" y="305"/>
                  </a:lnTo>
                  <a:lnTo>
                    <a:pt x="21" y="417"/>
                  </a:lnTo>
                  <a:lnTo>
                    <a:pt x="13" y="530"/>
                  </a:lnTo>
                  <a:lnTo>
                    <a:pt x="47" y="523"/>
                  </a:lnTo>
                  <a:lnTo>
                    <a:pt x="54" y="510"/>
                  </a:lnTo>
                  <a:lnTo>
                    <a:pt x="60" y="489"/>
                  </a:lnTo>
                  <a:lnTo>
                    <a:pt x="74" y="463"/>
                  </a:lnTo>
                  <a:lnTo>
                    <a:pt x="68" y="444"/>
                  </a:lnTo>
                  <a:lnTo>
                    <a:pt x="74" y="430"/>
                  </a:lnTo>
                  <a:lnTo>
                    <a:pt x="88" y="430"/>
                  </a:lnTo>
                  <a:lnTo>
                    <a:pt x="102" y="417"/>
                  </a:lnTo>
                  <a:lnTo>
                    <a:pt x="121" y="397"/>
                  </a:lnTo>
                  <a:lnTo>
                    <a:pt x="127" y="391"/>
                  </a:lnTo>
                  <a:lnTo>
                    <a:pt x="127" y="364"/>
                  </a:lnTo>
                  <a:lnTo>
                    <a:pt x="141" y="350"/>
                  </a:lnTo>
                  <a:lnTo>
                    <a:pt x="149" y="350"/>
                  </a:lnTo>
                  <a:lnTo>
                    <a:pt x="156" y="371"/>
                  </a:lnTo>
                  <a:lnTo>
                    <a:pt x="156" y="391"/>
                  </a:lnTo>
                  <a:lnTo>
                    <a:pt x="149" y="397"/>
                  </a:lnTo>
                  <a:lnTo>
                    <a:pt x="149" y="424"/>
                  </a:lnTo>
                  <a:lnTo>
                    <a:pt x="156" y="438"/>
                  </a:lnTo>
                  <a:lnTo>
                    <a:pt x="156" y="457"/>
                  </a:lnTo>
                  <a:lnTo>
                    <a:pt x="156" y="477"/>
                  </a:lnTo>
                  <a:lnTo>
                    <a:pt x="169" y="484"/>
                  </a:lnTo>
                  <a:lnTo>
                    <a:pt x="182" y="471"/>
                  </a:lnTo>
                  <a:lnTo>
                    <a:pt x="175" y="451"/>
                  </a:lnTo>
                  <a:lnTo>
                    <a:pt x="175" y="403"/>
                  </a:lnTo>
                  <a:lnTo>
                    <a:pt x="190" y="391"/>
                  </a:lnTo>
                  <a:lnTo>
                    <a:pt x="196" y="344"/>
                  </a:lnTo>
                  <a:lnTo>
                    <a:pt x="204" y="325"/>
                  </a:lnTo>
                  <a:lnTo>
                    <a:pt x="204" y="305"/>
                  </a:lnTo>
                  <a:lnTo>
                    <a:pt x="204" y="292"/>
                  </a:lnTo>
                  <a:lnTo>
                    <a:pt x="190" y="292"/>
                  </a:lnTo>
                  <a:lnTo>
                    <a:pt x="182" y="286"/>
                  </a:lnTo>
                  <a:lnTo>
                    <a:pt x="190" y="272"/>
                  </a:lnTo>
                  <a:lnTo>
                    <a:pt x="190" y="258"/>
                  </a:lnTo>
                  <a:lnTo>
                    <a:pt x="175" y="251"/>
                  </a:lnTo>
                  <a:lnTo>
                    <a:pt x="163" y="251"/>
                  </a:lnTo>
                  <a:lnTo>
                    <a:pt x="163" y="245"/>
                  </a:lnTo>
                  <a:lnTo>
                    <a:pt x="175" y="231"/>
                  </a:lnTo>
                  <a:lnTo>
                    <a:pt x="190" y="231"/>
                  </a:lnTo>
                  <a:lnTo>
                    <a:pt x="204" y="212"/>
                  </a:lnTo>
                  <a:lnTo>
                    <a:pt x="210" y="192"/>
                  </a:lnTo>
                  <a:lnTo>
                    <a:pt x="222" y="173"/>
                  </a:lnTo>
                  <a:lnTo>
                    <a:pt x="251" y="146"/>
                  </a:lnTo>
                  <a:lnTo>
                    <a:pt x="271" y="93"/>
                  </a:lnTo>
                  <a:lnTo>
                    <a:pt x="271" y="73"/>
                  </a:lnTo>
                  <a:lnTo>
                    <a:pt x="291" y="52"/>
                  </a:lnTo>
                  <a:lnTo>
                    <a:pt x="257" y="13"/>
                  </a:lnTo>
                  <a:lnTo>
                    <a:pt x="257" y="0"/>
                  </a:lnTo>
                  <a:lnTo>
                    <a:pt x="237" y="0"/>
                  </a:lnTo>
                  <a:lnTo>
                    <a:pt x="222" y="13"/>
                  </a:lnTo>
                  <a:lnTo>
                    <a:pt x="204" y="34"/>
                  </a:lnTo>
                  <a:lnTo>
                    <a:pt x="196" y="46"/>
                  </a:lnTo>
                  <a:lnTo>
                    <a:pt x="182" y="60"/>
                  </a:lnTo>
                  <a:lnTo>
                    <a:pt x="175" y="93"/>
                  </a:lnTo>
                  <a:lnTo>
                    <a:pt x="175" y="120"/>
                  </a:lnTo>
                  <a:lnTo>
                    <a:pt x="156" y="132"/>
                  </a:lnTo>
                  <a:lnTo>
                    <a:pt x="156" y="146"/>
                  </a:lnTo>
                  <a:lnTo>
                    <a:pt x="127" y="179"/>
                  </a:lnTo>
                  <a:lnTo>
                    <a:pt x="102" y="186"/>
                  </a:lnTo>
                  <a:lnTo>
                    <a:pt x="74" y="200"/>
                  </a:lnTo>
                  <a:lnTo>
                    <a:pt x="47" y="224"/>
                  </a:lnTo>
                  <a:lnTo>
                    <a:pt x="0" y="258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1" name="Freeform 143"/>
            <p:cNvSpPr>
              <a:spLocks/>
            </p:cNvSpPr>
            <p:nvPr/>
          </p:nvSpPr>
          <p:spPr bwMode="auto">
            <a:xfrm>
              <a:off x="8718550" y="3597275"/>
              <a:ext cx="368300" cy="682625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13" y="536"/>
                </a:cxn>
                <a:cxn ang="0">
                  <a:pos x="55" y="516"/>
                </a:cxn>
                <a:cxn ang="0">
                  <a:pos x="76" y="468"/>
                </a:cxn>
                <a:cxn ang="0">
                  <a:pos x="76" y="435"/>
                </a:cxn>
                <a:cxn ang="0">
                  <a:pos x="103" y="422"/>
                </a:cxn>
                <a:cxn ang="0">
                  <a:pos x="130" y="395"/>
                </a:cxn>
                <a:cxn ang="0">
                  <a:pos x="144" y="354"/>
                </a:cxn>
                <a:cxn ang="0">
                  <a:pos x="159" y="375"/>
                </a:cxn>
                <a:cxn ang="0">
                  <a:pos x="151" y="402"/>
                </a:cxn>
                <a:cxn ang="0">
                  <a:pos x="159" y="443"/>
                </a:cxn>
                <a:cxn ang="0">
                  <a:pos x="159" y="482"/>
                </a:cxn>
                <a:cxn ang="0">
                  <a:pos x="186" y="476"/>
                </a:cxn>
                <a:cxn ang="0">
                  <a:pos x="178" y="408"/>
                </a:cxn>
                <a:cxn ang="0">
                  <a:pos x="199" y="348"/>
                </a:cxn>
                <a:cxn ang="0">
                  <a:pos x="207" y="308"/>
                </a:cxn>
                <a:cxn ang="0">
                  <a:pos x="193" y="294"/>
                </a:cxn>
                <a:cxn ang="0">
                  <a:pos x="193" y="275"/>
                </a:cxn>
                <a:cxn ang="0">
                  <a:pos x="178" y="254"/>
                </a:cxn>
                <a:cxn ang="0">
                  <a:pos x="165" y="248"/>
                </a:cxn>
                <a:cxn ang="0">
                  <a:pos x="193" y="235"/>
                </a:cxn>
                <a:cxn ang="0">
                  <a:pos x="213" y="194"/>
                </a:cxn>
                <a:cxn ang="0">
                  <a:pos x="255" y="148"/>
                </a:cxn>
                <a:cxn ang="0">
                  <a:pos x="276" y="74"/>
                </a:cxn>
                <a:cxn ang="0">
                  <a:pos x="261" y="13"/>
                </a:cxn>
                <a:cxn ang="0">
                  <a:pos x="241" y="0"/>
                </a:cxn>
                <a:cxn ang="0">
                  <a:pos x="207" y="34"/>
                </a:cxn>
                <a:cxn ang="0">
                  <a:pos x="186" y="61"/>
                </a:cxn>
                <a:cxn ang="0">
                  <a:pos x="178" y="121"/>
                </a:cxn>
                <a:cxn ang="0">
                  <a:pos x="159" y="148"/>
                </a:cxn>
                <a:cxn ang="0">
                  <a:pos x="103" y="188"/>
                </a:cxn>
                <a:cxn ang="0">
                  <a:pos x="48" y="227"/>
                </a:cxn>
              </a:cxnLst>
              <a:rect l="0" t="0" r="r" b="b"/>
              <a:pathLst>
                <a:path w="297" h="537">
                  <a:moveTo>
                    <a:pt x="0" y="262"/>
                  </a:moveTo>
                  <a:lnTo>
                    <a:pt x="0" y="308"/>
                  </a:lnTo>
                  <a:lnTo>
                    <a:pt x="21" y="422"/>
                  </a:lnTo>
                  <a:lnTo>
                    <a:pt x="13" y="536"/>
                  </a:lnTo>
                  <a:lnTo>
                    <a:pt x="48" y="530"/>
                  </a:lnTo>
                  <a:lnTo>
                    <a:pt x="55" y="516"/>
                  </a:lnTo>
                  <a:lnTo>
                    <a:pt x="61" y="495"/>
                  </a:lnTo>
                  <a:lnTo>
                    <a:pt x="76" y="468"/>
                  </a:lnTo>
                  <a:lnTo>
                    <a:pt x="69" y="449"/>
                  </a:lnTo>
                  <a:lnTo>
                    <a:pt x="76" y="435"/>
                  </a:lnTo>
                  <a:lnTo>
                    <a:pt x="90" y="435"/>
                  </a:lnTo>
                  <a:lnTo>
                    <a:pt x="103" y="422"/>
                  </a:lnTo>
                  <a:lnTo>
                    <a:pt x="124" y="402"/>
                  </a:lnTo>
                  <a:lnTo>
                    <a:pt x="130" y="395"/>
                  </a:lnTo>
                  <a:lnTo>
                    <a:pt x="130" y="368"/>
                  </a:lnTo>
                  <a:lnTo>
                    <a:pt x="144" y="354"/>
                  </a:lnTo>
                  <a:lnTo>
                    <a:pt x="151" y="354"/>
                  </a:lnTo>
                  <a:lnTo>
                    <a:pt x="159" y="375"/>
                  </a:lnTo>
                  <a:lnTo>
                    <a:pt x="159" y="395"/>
                  </a:lnTo>
                  <a:lnTo>
                    <a:pt x="151" y="402"/>
                  </a:lnTo>
                  <a:lnTo>
                    <a:pt x="151" y="429"/>
                  </a:lnTo>
                  <a:lnTo>
                    <a:pt x="159" y="443"/>
                  </a:lnTo>
                  <a:lnTo>
                    <a:pt x="159" y="462"/>
                  </a:lnTo>
                  <a:lnTo>
                    <a:pt x="159" y="482"/>
                  </a:lnTo>
                  <a:lnTo>
                    <a:pt x="172" y="489"/>
                  </a:lnTo>
                  <a:lnTo>
                    <a:pt x="186" y="476"/>
                  </a:lnTo>
                  <a:lnTo>
                    <a:pt x="178" y="456"/>
                  </a:lnTo>
                  <a:lnTo>
                    <a:pt x="178" y="408"/>
                  </a:lnTo>
                  <a:lnTo>
                    <a:pt x="193" y="395"/>
                  </a:lnTo>
                  <a:lnTo>
                    <a:pt x="199" y="348"/>
                  </a:lnTo>
                  <a:lnTo>
                    <a:pt x="207" y="329"/>
                  </a:lnTo>
                  <a:lnTo>
                    <a:pt x="207" y="308"/>
                  </a:lnTo>
                  <a:lnTo>
                    <a:pt x="207" y="294"/>
                  </a:lnTo>
                  <a:lnTo>
                    <a:pt x="193" y="294"/>
                  </a:lnTo>
                  <a:lnTo>
                    <a:pt x="186" y="288"/>
                  </a:lnTo>
                  <a:lnTo>
                    <a:pt x="193" y="275"/>
                  </a:lnTo>
                  <a:lnTo>
                    <a:pt x="193" y="262"/>
                  </a:lnTo>
                  <a:lnTo>
                    <a:pt x="178" y="254"/>
                  </a:lnTo>
                  <a:lnTo>
                    <a:pt x="165" y="254"/>
                  </a:lnTo>
                  <a:lnTo>
                    <a:pt x="165" y="248"/>
                  </a:lnTo>
                  <a:lnTo>
                    <a:pt x="178" y="235"/>
                  </a:lnTo>
                  <a:lnTo>
                    <a:pt x="193" y="235"/>
                  </a:lnTo>
                  <a:lnTo>
                    <a:pt x="207" y="214"/>
                  </a:lnTo>
                  <a:lnTo>
                    <a:pt x="213" y="194"/>
                  </a:lnTo>
                  <a:lnTo>
                    <a:pt x="226" y="175"/>
                  </a:lnTo>
                  <a:lnTo>
                    <a:pt x="255" y="148"/>
                  </a:lnTo>
                  <a:lnTo>
                    <a:pt x="276" y="94"/>
                  </a:lnTo>
                  <a:lnTo>
                    <a:pt x="276" y="74"/>
                  </a:lnTo>
                  <a:lnTo>
                    <a:pt x="296" y="53"/>
                  </a:lnTo>
                  <a:lnTo>
                    <a:pt x="261" y="13"/>
                  </a:lnTo>
                  <a:lnTo>
                    <a:pt x="261" y="0"/>
                  </a:lnTo>
                  <a:lnTo>
                    <a:pt x="241" y="0"/>
                  </a:lnTo>
                  <a:lnTo>
                    <a:pt x="226" y="13"/>
                  </a:lnTo>
                  <a:lnTo>
                    <a:pt x="207" y="34"/>
                  </a:lnTo>
                  <a:lnTo>
                    <a:pt x="199" y="47"/>
                  </a:lnTo>
                  <a:lnTo>
                    <a:pt x="186" y="61"/>
                  </a:lnTo>
                  <a:lnTo>
                    <a:pt x="178" y="94"/>
                  </a:lnTo>
                  <a:lnTo>
                    <a:pt x="178" y="121"/>
                  </a:lnTo>
                  <a:lnTo>
                    <a:pt x="159" y="134"/>
                  </a:lnTo>
                  <a:lnTo>
                    <a:pt x="159" y="148"/>
                  </a:lnTo>
                  <a:lnTo>
                    <a:pt x="130" y="181"/>
                  </a:lnTo>
                  <a:lnTo>
                    <a:pt x="103" y="188"/>
                  </a:lnTo>
                  <a:lnTo>
                    <a:pt x="76" y="202"/>
                  </a:lnTo>
                  <a:lnTo>
                    <a:pt x="48" y="227"/>
                  </a:lnTo>
                  <a:lnTo>
                    <a:pt x="0" y="26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32" name="Freeform 144"/>
            <p:cNvSpPr>
              <a:spLocks/>
            </p:cNvSpPr>
            <p:nvPr/>
          </p:nvSpPr>
          <p:spPr bwMode="auto">
            <a:xfrm>
              <a:off x="8545513" y="3603625"/>
              <a:ext cx="441325" cy="319088"/>
            </a:xfrm>
            <a:custGeom>
              <a:avLst/>
              <a:gdLst/>
              <a:ahLst/>
              <a:cxnLst>
                <a:cxn ang="0">
                  <a:pos x="154" y="249"/>
                </a:cxn>
                <a:cxn ang="0">
                  <a:pos x="66" y="163"/>
                </a:cxn>
                <a:cxn ang="0">
                  <a:pos x="39" y="163"/>
                </a:cxn>
                <a:cxn ang="0">
                  <a:pos x="13" y="144"/>
                </a:cxn>
                <a:cxn ang="0">
                  <a:pos x="13" y="124"/>
                </a:cxn>
                <a:cxn ang="0">
                  <a:pos x="0" y="103"/>
                </a:cxn>
                <a:cxn ang="0">
                  <a:pos x="6" y="85"/>
                </a:cxn>
                <a:cxn ang="0">
                  <a:pos x="27" y="78"/>
                </a:cxn>
                <a:cxn ang="0">
                  <a:pos x="66" y="53"/>
                </a:cxn>
                <a:cxn ang="0">
                  <a:pos x="99" y="53"/>
                </a:cxn>
                <a:cxn ang="0">
                  <a:pos x="114" y="39"/>
                </a:cxn>
                <a:cxn ang="0">
                  <a:pos x="154" y="39"/>
                </a:cxn>
                <a:cxn ang="0">
                  <a:pos x="175" y="25"/>
                </a:cxn>
                <a:cxn ang="0">
                  <a:pos x="202" y="25"/>
                </a:cxn>
                <a:cxn ang="0">
                  <a:pos x="229" y="0"/>
                </a:cxn>
                <a:cxn ang="0">
                  <a:pos x="311" y="0"/>
                </a:cxn>
                <a:cxn ang="0">
                  <a:pos x="317" y="13"/>
                </a:cxn>
                <a:cxn ang="0">
                  <a:pos x="344" y="13"/>
                </a:cxn>
                <a:cxn ang="0">
                  <a:pos x="358" y="25"/>
                </a:cxn>
                <a:cxn ang="0">
                  <a:pos x="350" y="39"/>
                </a:cxn>
                <a:cxn ang="0">
                  <a:pos x="336" y="53"/>
                </a:cxn>
                <a:cxn ang="0">
                  <a:pos x="329" y="78"/>
                </a:cxn>
                <a:cxn ang="0">
                  <a:pos x="329" y="110"/>
                </a:cxn>
                <a:cxn ang="0">
                  <a:pos x="311" y="124"/>
                </a:cxn>
                <a:cxn ang="0">
                  <a:pos x="282" y="170"/>
                </a:cxn>
                <a:cxn ang="0">
                  <a:pos x="264" y="177"/>
                </a:cxn>
                <a:cxn ang="0">
                  <a:pos x="154" y="249"/>
                </a:cxn>
              </a:cxnLst>
              <a:rect l="0" t="0" r="r" b="b"/>
              <a:pathLst>
                <a:path w="359" h="250">
                  <a:moveTo>
                    <a:pt x="154" y="249"/>
                  </a:moveTo>
                  <a:lnTo>
                    <a:pt x="66" y="163"/>
                  </a:lnTo>
                  <a:lnTo>
                    <a:pt x="39" y="163"/>
                  </a:lnTo>
                  <a:lnTo>
                    <a:pt x="13" y="144"/>
                  </a:lnTo>
                  <a:lnTo>
                    <a:pt x="13" y="124"/>
                  </a:lnTo>
                  <a:lnTo>
                    <a:pt x="0" y="103"/>
                  </a:lnTo>
                  <a:lnTo>
                    <a:pt x="6" y="85"/>
                  </a:lnTo>
                  <a:lnTo>
                    <a:pt x="27" y="78"/>
                  </a:lnTo>
                  <a:lnTo>
                    <a:pt x="66" y="53"/>
                  </a:lnTo>
                  <a:lnTo>
                    <a:pt x="99" y="53"/>
                  </a:lnTo>
                  <a:lnTo>
                    <a:pt x="114" y="39"/>
                  </a:lnTo>
                  <a:lnTo>
                    <a:pt x="154" y="39"/>
                  </a:lnTo>
                  <a:lnTo>
                    <a:pt x="175" y="25"/>
                  </a:lnTo>
                  <a:lnTo>
                    <a:pt x="202" y="25"/>
                  </a:lnTo>
                  <a:lnTo>
                    <a:pt x="229" y="0"/>
                  </a:lnTo>
                  <a:lnTo>
                    <a:pt x="311" y="0"/>
                  </a:lnTo>
                  <a:lnTo>
                    <a:pt x="317" y="13"/>
                  </a:lnTo>
                  <a:lnTo>
                    <a:pt x="344" y="13"/>
                  </a:lnTo>
                  <a:lnTo>
                    <a:pt x="358" y="25"/>
                  </a:lnTo>
                  <a:lnTo>
                    <a:pt x="350" y="39"/>
                  </a:lnTo>
                  <a:lnTo>
                    <a:pt x="336" y="53"/>
                  </a:lnTo>
                  <a:lnTo>
                    <a:pt x="329" y="78"/>
                  </a:lnTo>
                  <a:lnTo>
                    <a:pt x="329" y="110"/>
                  </a:lnTo>
                  <a:lnTo>
                    <a:pt x="311" y="124"/>
                  </a:lnTo>
                  <a:lnTo>
                    <a:pt x="282" y="170"/>
                  </a:lnTo>
                  <a:lnTo>
                    <a:pt x="264" y="177"/>
                  </a:lnTo>
                  <a:lnTo>
                    <a:pt x="154" y="249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3" name="Freeform 145"/>
            <p:cNvSpPr>
              <a:spLocks/>
            </p:cNvSpPr>
            <p:nvPr/>
          </p:nvSpPr>
          <p:spPr bwMode="auto">
            <a:xfrm>
              <a:off x="8532813" y="3617913"/>
              <a:ext cx="447675" cy="325437"/>
            </a:xfrm>
            <a:custGeom>
              <a:avLst/>
              <a:gdLst/>
              <a:ahLst/>
              <a:cxnLst>
                <a:cxn ang="0">
                  <a:pos x="156" y="255"/>
                </a:cxn>
                <a:cxn ang="0">
                  <a:pos x="67" y="168"/>
                </a:cxn>
                <a:cxn ang="0">
                  <a:pos x="40" y="168"/>
                </a:cxn>
                <a:cxn ang="0">
                  <a:pos x="13" y="147"/>
                </a:cxn>
                <a:cxn ang="0">
                  <a:pos x="13" y="127"/>
                </a:cxn>
                <a:cxn ang="0">
                  <a:pos x="0" y="106"/>
                </a:cxn>
                <a:cxn ang="0">
                  <a:pos x="5" y="87"/>
                </a:cxn>
                <a:cxn ang="0">
                  <a:pos x="26" y="81"/>
                </a:cxn>
                <a:cxn ang="0">
                  <a:pos x="67" y="54"/>
                </a:cxn>
                <a:cxn ang="0">
                  <a:pos x="101" y="54"/>
                </a:cxn>
                <a:cxn ang="0">
                  <a:pos x="116" y="40"/>
                </a:cxn>
                <a:cxn ang="0">
                  <a:pos x="156" y="40"/>
                </a:cxn>
                <a:cxn ang="0">
                  <a:pos x="177" y="27"/>
                </a:cxn>
                <a:cxn ang="0">
                  <a:pos x="204" y="27"/>
                </a:cxn>
                <a:cxn ang="0">
                  <a:pos x="232" y="0"/>
                </a:cxn>
                <a:cxn ang="0">
                  <a:pos x="314" y="0"/>
                </a:cxn>
                <a:cxn ang="0">
                  <a:pos x="320" y="13"/>
                </a:cxn>
                <a:cxn ang="0">
                  <a:pos x="348" y="13"/>
                </a:cxn>
                <a:cxn ang="0">
                  <a:pos x="362" y="27"/>
                </a:cxn>
                <a:cxn ang="0">
                  <a:pos x="354" y="40"/>
                </a:cxn>
                <a:cxn ang="0">
                  <a:pos x="341" y="54"/>
                </a:cxn>
                <a:cxn ang="0">
                  <a:pos x="333" y="81"/>
                </a:cxn>
                <a:cxn ang="0">
                  <a:pos x="333" y="114"/>
                </a:cxn>
                <a:cxn ang="0">
                  <a:pos x="314" y="127"/>
                </a:cxn>
                <a:cxn ang="0">
                  <a:pos x="286" y="174"/>
                </a:cxn>
                <a:cxn ang="0">
                  <a:pos x="266" y="181"/>
                </a:cxn>
                <a:cxn ang="0">
                  <a:pos x="156" y="255"/>
                </a:cxn>
              </a:cxnLst>
              <a:rect l="0" t="0" r="r" b="b"/>
              <a:pathLst>
                <a:path w="363" h="256">
                  <a:moveTo>
                    <a:pt x="156" y="255"/>
                  </a:moveTo>
                  <a:lnTo>
                    <a:pt x="67" y="168"/>
                  </a:lnTo>
                  <a:lnTo>
                    <a:pt x="40" y="168"/>
                  </a:lnTo>
                  <a:lnTo>
                    <a:pt x="13" y="147"/>
                  </a:lnTo>
                  <a:lnTo>
                    <a:pt x="13" y="127"/>
                  </a:lnTo>
                  <a:lnTo>
                    <a:pt x="0" y="106"/>
                  </a:lnTo>
                  <a:lnTo>
                    <a:pt x="5" y="87"/>
                  </a:lnTo>
                  <a:lnTo>
                    <a:pt x="26" y="81"/>
                  </a:lnTo>
                  <a:lnTo>
                    <a:pt x="67" y="54"/>
                  </a:lnTo>
                  <a:lnTo>
                    <a:pt x="101" y="54"/>
                  </a:lnTo>
                  <a:lnTo>
                    <a:pt x="116" y="40"/>
                  </a:lnTo>
                  <a:lnTo>
                    <a:pt x="156" y="40"/>
                  </a:lnTo>
                  <a:lnTo>
                    <a:pt x="177" y="27"/>
                  </a:lnTo>
                  <a:lnTo>
                    <a:pt x="204" y="27"/>
                  </a:lnTo>
                  <a:lnTo>
                    <a:pt x="232" y="0"/>
                  </a:lnTo>
                  <a:lnTo>
                    <a:pt x="314" y="0"/>
                  </a:lnTo>
                  <a:lnTo>
                    <a:pt x="320" y="13"/>
                  </a:lnTo>
                  <a:lnTo>
                    <a:pt x="348" y="13"/>
                  </a:lnTo>
                  <a:lnTo>
                    <a:pt x="362" y="27"/>
                  </a:lnTo>
                  <a:lnTo>
                    <a:pt x="354" y="40"/>
                  </a:lnTo>
                  <a:lnTo>
                    <a:pt x="341" y="54"/>
                  </a:lnTo>
                  <a:lnTo>
                    <a:pt x="333" y="81"/>
                  </a:lnTo>
                  <a:lnTo>
                    <a:pt x="333" y="114"/>
                  </a:lnTo>
                  <a:lnTo>
                    <a:pt x="314" y="127"/>
                  </a:lnTo>
                  <a:lnTo>
                    <a:pt x="286" y="174"/>
                  </a:lnTo>
                  <a:lnTo>
                    <a:pt x="266" y="181"/>
                  </a:lnTo>
                  <a:lnTo>
                    <a:pt x="156" y="255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34" name="Freeform 146"/>
            <p:cNvSpPr>
              <a:spLocks/>
            </p:cNvSpPr>
            <p:nvPr/>
          </p:nvSpPr>
          <p:spPr bwMode="auto">
            <a:xfrm>
              <a:off x="6557963" y="3824288"/>
              <a:ext cx="541337" cy="425450"/>
            </a:xfrm>
            <a:custGeom>
              <a:avLst/>
              <a:gdLst/>
              <a:ahLst/>
              <a:cxnLst>
                <a:cxn ang="0">
                  <a:pos x="188" y="333"/>
                </a:cxn>
                <a:cxn ang="0">
                  <a:pos x="208" y="299"/>
                </a:cxn>
                <a:cxn ang="0">
                  <a:pos x="215" y="279"/>
                </a:cxn>
                <a:cxn ang="0">
                  <a:pos x="236" y="247"/>
                </a:cxn>
                <a:cxn ang="0">
                  <a:pos x="309" y="247"/>
                </a:cxn>
                <a:cxn ang="0">
                  <a:pos x="317" y="252"/>
                </a:cxn>
                <a:cxn ang="0">
                  <a:pos x="356" y="252"/>
                </a:cxn>
                <a:cxn ang="0">
                  <a:pos x="390" y="233"/>
                </a:cxn>
                <a:cxn ang="0">
                  <a:pos x="417" y="172"/>
                </a:cxn>
                <a:cxn ang="0">
                  <a:pos x="417" y="134"/>
                </a:cxn>
                <a:cxn ang="0">
                  <a:pos x="431" y="126"/>
                </a:cxn>
                <a:cxn ang="0">
                  <a:pos x="431" y="106"/>
                </a:cxn>
                <a:cxn ang="0">
                  <a:pos x="437" y="106"/>
                </a:cxn>
                <a:cxn ang="0">
                  <a:pos x="437" y="53"/>
                </a:cxn>
                <a:cxn ang="0">
                  <a:pos x="371" y="53"/>
                </a:cxn>
                <a:cxn ang="0">
                  <a:pos x="342" y="32"/>
                </a:cxn>
                <a:cxn ang="0">
                  <a:pos x="329" y="32"/>
                </a:cxn>
                <a:cxn ang="0">
                  <a:pos x="323" y="39"/>
                </a:cxn>
                <a:cxn ang="0">
                  <a:pos x="309" y="39"/>
                </a:cxn>
                <a:cxn ang="0">
                  <a:pos x="288" y="21"/>
                </a:cxn>
                <a:cxn ang="0">
                  <a:pos x="288" y="13"/>
                </a:cxn>
                <a:cxn ang="0">
                  <a:pos x="275" y="7"/>
                </a:cxn>
                <a:cxn ang="0">
                  <a:pos x="269" y="13"/>
                </a:cxn>
                <a:cxn ang="0">
                  <a:pos x="249" y="13"/>
                </a:cxn>
                <a:cxn ang="0">
                  <a:pos x="228" y="13"/>
                </a:cxn>
                <a:cxn ang="0">
                  <a:pos x="215" y="0"/>
                </a:cxn>
                <a:cxn ang="0">
                  <a:pos x="188" y="7"/>
                </a:cxn>
                <a:cxn ang="0">
                  <a:pos x="176" y="13"/>
                </a:cxn>
                <a:cxn ang="0">
                  <a:pos x="134" y="13"/>
                </a:cxn>
                <a:cxn ang="0">
                  <a:pos x="121" y="13"/>
                </a:cxn>
                <a:cxn ang="0">
                  <a:pos x="109" y="13"/>
                </a:cxn>
                <a:cxn ang="0">
                  <a:pos x="94" y="27"/>
                </a:cxn>
                <a:cxn ang="0">
                  <a:pos x="101" y="45"/>
                </a:cxn>
                <a:cxn ang="0">
                  <a:pos x="109" y="59"/>
                </a:cxn>
                <a:cxn ang="0">
                  <a:pos x="121" y="80"/>
                </a:cxn>
                <a:cxn ang="0">
                  <a:pos x="142" y="93"/>
                </a:cxn>
                <a:cxn ang="0">
                  <a:pos x="148" y="106"/>
                </a:cxn>
                <a:cxn ang="0">
                  <a:pos x="155" y="113"/>
                </a:cxn>
                <a:cxn ang="0">
                  <a:pos x="155" y="120"/>
                </a:cxn>
                <a:cxn ang="0">
                  <a:pos x="134" y="139"/>
                </a:cxn>
                <a:cxn ang="0">
                  <a:pos x="113" y="166"/>
                </a:cxn>
                <a:cxn ang="0">
                  <a:pos x="94" y="172"/>
                </a:cxn>
                <a:cxn ang="0">
                  <a:pos x="88" y="186"/>
                </a:cxn>
                <a:cxn ang="0">
                  <a:pos x="46" y="186"/>
                </a:cxn>
                <a:cxn ang="0">
                  <a:pos x="34" y="198"/>
                </a:cxn>
                <a:cxn ang="0">
                  <a:pos x="34" y="212"/>
                </a:cxn>
                <a:cxn ang="0">
                  <a:pos x="13" y="233"/>
                </a:cxn>
                <a:cxn ang="0">
                  <a:pos x="7" y="247"/>
                </a:cxn>
                <a:cxn ang="0">
                  <a:pos x="0" y="252"/>
                </a:cxn>
                <a:cxn ang="0">
                  <a:pos x="13" y="265"/>
                </a:cxn>
                <a:cxn ang="0">
                  <a:pos x="40" y="279"/>
                </a:cxn>
                <a:cxn ang="0">
                  <a:pos x="53" y="299"/>
                </a:cxn>
                <a:cxn ang="0">
                  <a:pos x="94" y="299"/>
                </a:cxn>
                <a:cxn ang="0">
                  <a:pos x="101" y="311"/>
                </a:cxn>
                <a:cxn ang="0">
                  <a:pos x="121" y="319"/>
                </a:cxn>
                <a:cxn ang="0">
                  <a:pos x="142" y="325"/>
                </a:cxn>
                <a:cxn ang="0">
                  <a:pos x="176" y="333"/>
                </a:cxn>
                <a:cxn ang="0">
                  <a:pos x="182" y="333"/>
                </a:cxn>
                <a:cxn ang="0">
                  <a:pos x="188" y="333"/>
                </a:cxn>
              </a:cxnLst>
              <a:rect l="0" t="0" r="r" b="b"/>
              <a:pathLst>
                <a:path w="438" h="334">
                  <a:moveTo>
                    <a:pt x="188" y="333"/>
                  </a:moveTo>
                  <a:lnTo>
                    <a:pt x="208" y="299"/>
                  </a:lnTo>
                  <a:lnTo>
                    <a:pt x="215" y="279"/>
                  </a:lnTo>
                  <a:lnTo>
                    <a:pt x="236" y="247"/>
                  </a:lnTo>
                  <a:lnTo>
                    <a:pt x="309" y="247"/>
                  </a:lnTo>
                  <a:lnTo>
                    <a:pt x="317" y="252"/>
                  </a:lnTo>
                  <a:lnTo>
                    <a:pt x="356" y="252"/>
                  </a:lnTo>
                  <a:lnTo>
                    <a:pt x="390" y="233"/>
                  </a:lnTo>
                  <a:lnTo>
                    <a:pt x="417" y="172"/>
                  </a:lnTo>
                  <a:lnTo>
                    <a:pt x="417" y="134"/>
                  </a:lnTo>
                  <a:lnTo>
                    <a:pt x="431" y="126"/>
                  </a:lnTo>
                  <a:lnTo>
                    <a:pt x="431" y="106"/>
                  </a:lnTo>
                  <a:lnTo>
                    <a:pt x="437" y="106"/>
                  </a:lnTo>
                  <a:lnTo>
                    <a:pt x="437" y="53"/>
                  </a:lnTo>
                  <a:lnTo>
                    <a:pt x="371" y="53"/>
                  </a:lnTo>
                  <a:lnTo>
                    <a:pt x="342" y="32"/>
                  </a:lnTo>
                  <a:lnTo>
                    <a:pt x="329" y="32"/>
                  </a:lnTo>
                  <a:lnTo>
                    <a:pt x="323" y="39"/>
                  </a:lnTo>
                  <a:lnTo>
                    <a:pt x="309" y="39"/>
                  </a:lnTo>
                  <a:lnTo>
                    <a:pt x="288" y="21"/>
                  </a:lnTo>
                  <a:lnTo>
                    <a:pt x="288" y="13"/>
                  </a:lnTo>
                  <a:lnTo>
                    <a:pt x="275" y="7"/>
                  </a:lnTo>
                  <a:lnTo>
                    <a:pt x="269" y="13"/>
                  </a:lnTo>
                  <a:lnTo>
                    <a:pt x="249" y="13"/>
                  </a:lnTo>
                  <a:lnTo>
                    <a:pt x="228" y="13"/>
                  </a:lnTo>
                  <a:lnTo>
                    <a:pt x="215" y="0"/>
                  </a:lnTo>
                  <a:lnTo>
                    <a:pt x="188" y="7"/>
                  </a:lnTo>
                  <a:lnTo>
                    <a:pt x="176" y="13"/>
                  </a:lnTo>
                  <a:lnTo>
                    <a:pt x="134" y="13"/>
                  </a:lnTo>
                  <a:lnTo>
                    <a:pt x="121" y="13"/>
                  </a:lnTo>
                  <a:lnTo>
                    <a:pt x="109" y="13"/>
                  </a:lnTo>
                  <a:lnTo>
                    <a:pt x="94" y="27"/>
                  </a:lnTo>
                  <a:lnTo>
                    <a:pt x="101" y="45"/>
                  </a:lnTo>
                  <a:lnTo>
                    <a:pt x="109" y="59"/>
                  </a:lnTo>
                  <a:lnTo>
                    <a:pt x="121" y="80"/>
                  </a:lnTo>
                  <a:lnTo>
                    <a:pt x="142" y="93"/>
                  </a:lnTo>
                  <a:lnTo>
                    <a:pt x="148" y="106"/>
                  </a:lnTo>
                  <a:lnTo>
                    <a:pt x="155" y="113"/>
                  </a:lnTo>
                  <a:lnTo>
                    <a:pt x="155" y="120"/>
                  </a:lnTo>
                  <a:lnTo>
                    <a:pt x="134" y="139"/>
                  </a:lnTo>
                  <a:lnTo>
                    <a:pt x="113" y="166"/>
                  </a:lnTo>
                  <a:lnTo>
                    <a:pt x="94" y="172"/>
                  </a:lnTo>
                  <a:lnTo>
                    <a:pt x="88" y="186"/>
                  </a:lnTo>
                  <a:lnTo>
                    <a:pt x="46" y="186"/>
                  </a:lnTo>
                  <a:lnTo>
                    <a:pt x="34" y="198"/>
                  </a:lnTo>
                  <a:lnTo>
                    <a:pt x="34" y="212"/>
                  </a:lnTo>
                  <a:lnTo>
                    <a:pt x="13" y="233"/>
                  </a:lnTo>
                  <a:lnTo>
                    <a:pt x="7" y="247"/>
                  </a:lnTo>
                  <a:lnTo>
                    <a:pt x="0" y="252"/>
                  </a:lnTo>
                  <a:lnTo>
                    <a:pt x="13" y="265"/>
                  </a:lnTo>
                  <a:lnTo>
                    <a:pt x="40" y="279"/>
                  </a:lnTo>
                  <a:lnTo>
                    <a:pt x="53" y="299"/>
                  </a:lnTo>
                  <a:lnTo>
                    <a:pt x="94" y="299"/>
                  </a:lnTo>
                  <a:lnTo>
                    <a:pt x="101" y="311"/>
                  </a:lnTo>
                  <a:lnTo>
                    <a:pt x="121" y="319"/>
                  </a:lnTo>
                  <a:lnTo>
                    <a:pt x="142" y="325"/>
                  </a:lnTo>
                  <a:lnTo>
                    <a:pt x="176" y="333"/>
                  </a:lnTo>
                  <a:lnTo>
                    <a:pt x="182" y="333"/>
                  </a:lnTo>
                  <a:lnTo>
                    <a:pt x="188" y="333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5" name="Freeform 147"/>
            <p:cNvSpPr>
              <a:spLocks/>
            </p:cNvSpPr>
            <p:nvPr/>
          </p:nvSpPr>
          <p:spPr bwMode="auto">
            <a:xfrm>
              <a:off x="6557963" y="3824288"/>
              <a:ext cx="557212" cy="433387"/>
            </a:xfrm>
            <a:custGeom>
              <a:avLst/>
              <a:gdLst/>
              <a:ahLst/>
              <a:cxnLst>
                <a:cxn ang="0">
                  <a:pos x="194" y="340"/>
                </a:cxn>
                <a:cxn ang="0">
                  <a:pos x="214" y="305"/>
                </a:cxn>
                <a:cxn ang="0">
                  <a:pos x="221" y="285"/>
                </a:cxn>
                <a:cxn ang="0">
                  <a:pos x="243" y="251"/>
                </a:cxn>
                <a:cxn ang="0">
                  <a:pos x="318" y="251"/>
                </a:cxn>
                <a:cxn ang="0">
                  <a:pos x="326" y="258"/>
                </a:cxn>
                <a:cxn ang="0">
                  <a:pos x="366" y="258"/>
                </a:cxn>
                <a:cxn ang="0">
                  <a:pos x="401" y="238"/>
                </a:cxn>
                <a:cxn ang="0">
                  <a:pos x="430" y="176"/>
                </a:cxn>
                <a:cxn ang="0">
                  <a:pos x="430" y="136"/>
                </a:cxn>
                <a:cxn ang="0">
                  <a:pos x="443" y="129"/>
                </a:cxn>
                <a:cxn ang="0">
                  <a:pos x="443" y="109"/>
                </a:cxn>
                <a:cxn ang="0">
                  <a:pos x="450" y="109"/>
                </a:cxn>
                <a:cxn ang="0">
                  <a:pos x="450" y="54"/>
                </a:cxn>
                <a:cxn ang="0">
                  <a:pos x="382" y="54"/>
                </a:cxn>
                <a:cxn ang="0">
                  <a:pos x="353" y="33"/>
                </a:cxn>
                <a:cxn ang="0">
                  <a:pos x="339" y="33"/>
                </a:cxn>
                <a:cxn ang="0">
                  <a:pos x="332" y="40"/>
                </a:cxn>
                <a:cxn ang="0">
                  <a:pos x="318" y="40"/>
                </a:cxn>
                <a:cxn ang="0">
                  <a:pos x="297" y="21"/>
                </a:cxn>
                <a:cxn ang="0">
                  <a:pos x="297" y="13"/>
                </a:cxn>
                <a:cxn ang="0">
                  <a:pos x="283" y="7"/>
                </a:cxn>
                <a:cxn ang="0">
                  <a:pos x="277" y="13"/>
                </a:cxn>
                <a:cxn ang="0">
                  <a:pos x="256" y="13"/>
                </a:cxn>
                <a:cxn ang="0">
                  <a:pos x="235" y="13"/>
                </a:cxn>
                <a:cxn ang="0">
                  <a:pos x="221" y="0"/>
                </a:cxn>
                <a:cxn ang="0">
                  <a:pos x="194" y="7"/>
                </a:cxn>
                <a:cxn ang="0">
                  <a:pos x="181" y="13"/>
                </a:cxn>
                <a:cxn ang="0">
                  <a:pos x="138" y="13"/>
                </a:cxn>
                <a:cxn ang="0">
                  <a:pos x="125" y="13"/>
                </a:cxn>
                <a:cxn ang="0">
                  <a:pos x="111" y="13"/>
                </a:cxn>
                <a:cxn ang="0">
                  <a:pos x="96" y="27"/>
                </a:cxn>
                <a:cxn ang="0">
                  <a:pos x="104" y="47"/>
                </a:cxn>
                <a:cxn ang="0">
                  <a:pos x="111" y="60"/>
                </a:cxn>
                <a:cxn ang="0">
                  <a:pos x="125" y="81"/>
                </a:cxn>
                <a:cxn ang="0">
                  <a:pos x="146" y="95"/>
                </a:cxn>
                <a:cxn ang="0">
                  <a:pos x="152" y="109"/>
                </a:cxn>
                <a:cxn ang="0">
                  <a:pos x="160" y="115"/>
                </a:cxn>
                <a:cxn ang="0">
                  <a:pos x="160" y="122"/>
                </a:cxn>
                <a:cxn ang="0">
                  <a:pos x="138" y="142"/>
                </a:cxn>
                <a:cxn ang="0">
                  <a:pos x="117" y="170"/>
                </a:cxn>
                <a:cxn ang="0">
                  <a:pos x="96" y="176"/>
                </a:cxn>
                <a:cxn ang="0">
                  <a:pos x="90" y="189"/>
                </a:cxn>
                <a:cxn ang="0">
                  <a:pos x="48" y="189"/>
                </a:cxn>
                <a:cxn ang="0">
                  <a:pos x="34" y="203"/>
                </a:cxn>
                <a:cxn ang="0">
                  <a:pos x="34" y="217"/>
                </a:cxn>
                <a:cxn ang="0">
                  <a:pos x="13" y="238"/>
                </a:cxn>
                <a:cxn ang="0">
                  <a:pos x="7" y="251"/>
                </a:cxn>
                <a:cxn ang="0">
                  <a:pos x="0" y="258"/>
                </a:cxn>
                <a:cxn ang="0">
                  <a:pos x="13" y="271"/>
                </a:cxn>
                <a:cxn ang="0">
                  <a:pos x="42" y="285"/>
                </a:cxn>
                <a:cxn ang="0">
                  <a:pos x="55" y="305"/>
                </a:cxn>
                <a:cxn ang="0">
                  <a:pos x="96" y="305"/>
                </a:cxn>
                <a:cxn ang="0">
                  <a:pos x="104" y="318"/>
                </a:cxn>
                <a:cxn ang="0">
                  <a:pos x="125" y="326"/>
                </a:cxn>
                <a:cxn ang="0">
                  <a:pos x="146" y="332"/>
                </a:cxn>
                <a:cxn ang="0">
                  <a:pos x="181" y="340"/>
                </a:cxn>
                <a:cxn ang="0">
                  <a:pos x="187" y="340"/>
                </a:cxn>
                <a:cxn ang="0">
                  <a:pos x="194" y="340"/>
                </a:cxn>
              </a:cxnLst>
              <a:rect l="0" t="0" r="r" b="b"/>
              <a:pathLst>
                <a:path w="451" h="341">
                  <a:moveTo>
                    <a:pt x="194" y="340"/>
                  </a:moveTo>
                  <a:lnTo>
                    <a:pt x="214" y="305"/>
                  </a:lnTo>
                  <a:lnTo>
                    <a:pt x="221" y="285"/>
                  </a:lnTo>
                  <a:lnTo>
                    <a:pt x="243" y="251"/>
                  </a:lnTo>
                  <a:lnTo>
                    <a:pt x="318" y="251"/>
                  </a:lnTo>
                  <a:lnTo>
                    <a:pt x="326" y="258"/>
                  </a:lnTo>
                  <a:lnTo>
                    <a:pt x="366" y="258"/>
                  </a:lnTo>
                  <a:lnTo>
                    <a:pt x="401" y="238"/>
                  </a:lnTo>
                  <a:lnTo>
                    <a:pt x="430" y="176"/>
                  </a:lnTo>
                  <a:lnTo>
                    <a:pt x="430" y="136"/>
                  </a:lnTo>
                  <a:lnTo>
                    <a:pt x="443" y="129"/>
                  </a:lnTo>
                  <a:lnTo>
                    <a:pt x="443" y="109"/>
                  </a:lnTo>
                  <a:lnTo>
                    <a:pt x="450" y="109"/>
                  </a:lnTo>
                  <a:lnTo>
                    <a:pt x="450" y="54"/>
                  </a:lnTo>
                  <a:lnTo>
                    <a:pt x="382" y="54"/>
                  </a:lnTo>
                  <a:lnTo>
                    <a:pt x="353" y="33"/>
                  </a:lnTo>
                  <a:lnTo>
                    <a:pt x="339" y="33"/>
                  </a:lnTo>
                  <a:lnTo>
                    <a:pt x="332" y="40"/>
                  </a:lnTo>
                  <a:lnTo>
                    <a:pt x="318" y="40"/>
                  </a:lnTo>
                  <a:lnTo>
                    <a:pt x="297" y="21"/>
                  </a:lnTo>
                  <a:lnTo>
                    <a:pt x="297" y="13"/>
                  </a:lnTo>
                  <a:lnTo>
                    <a:pt x="283" y="7"/>
                  </a:lnTo>
                  <a:lnTo>
                    <a:pt x="277" y="13"/>
                  </a:lnTo>
                  <a:lnTo>
                    <a:pt x="256" y="13"/>
                  </a:lnTo>
                  <a:lnTo>
                    <a:pt x="235" y="13"/>
                  </a:lnTo>
                  <a:lnTo>
                    <a:pt x="221" y="0"/>
                  </a:lnTo>
                  <a:lnTo>
                    <a:pt x="194" y="7"/>
                  </a:lnTo>
                  <a:lnTo>
                    <a:pt x="181" y="13"/>
                  </a:lnTo>
                  <a:lnTo>
                    <a:pt x="138" y="13"/>
                  </a:lnTo>
                  <a:lnTo>
                    <a:pt x="125" y="13"/>
                  </a:lnTo>
                  <a:lnTo>
                    <a:pt x="111" y="13"/>
                  </a:lnTo>
                  <a:lnTo>
                    <a:pt x="96" y="27"/>
                  </a:lnTo>
                  <a:lnTo>
                    <a:pt x="104" y="47"/>
                  </a:lnTo>
                  <a:lnTo>
                    <a:pt x="111" y="60"/>
                  </a:lnTo>
                  <a:lnTo>
                    <a:pt x="125" y="81"/>
                  </a:lnTo>
                  <a:lnTo>
                    <a:pt x="146" y="95"/>
                  </a:lnTo>
                  <a:lnTo>
                    <a:pt x="152" y="109"/>
                  </a:lnTo>
                  <a:lnTo>
                    <a:pt x="160" y="115"/>
                  </a:lnTo>
                  <a:lnTo>
                    <a:pt x="160" y="122"/>
                  </a:lnTo>
                  <a:lnTo>
                    <a:pt x="138" y="142"/>
                  </a:lnTo>
                  <a:lnTo>
                    <a:pt x="117" y="170"/>
                  </a:lnTo>
                  <a:lnTo>
                    <a:pt x="96" y="176"/>
                  </a:lnTo>
                  <a:lnTo>
                    <a:pt x="90" y="189"/>
                  </a:lnTo>
                  <a:lnTo>
                    <a:pt x="48" y="189"/>
                  </a:lnTo>
                  <a:lnTo>
                    <a:pt x="34" y="203"/>
                  </a:lnTo>
                  <a:lnTo>
                    <a:pt x="34" y="217"/>
                  </a:lnTo>
                  <a:lnTo>
                    <a:pt x="13" y="238"/>
                  </a:lnTo>
                  <a:lnTo>
                    <a:pt x="7" y="251"/>
                  </a:lnTo>
                  <a:lnTo>
                    <a:pt x="0" y="258"/>
                  </a:lnTo>
                  <a:lnTo>
                    <a:pt x="13" y="271"/>
                  </a:lnTo>
                  <a:lnTo>
                    <a:pt x="42" y="285"/>
                  </a:lnTo>
                  <a:lnTo>
                    <a:pt x="55" y="305"/>
                  </a:lnTo>
                  <a:lnTo>
                    <a:pt x="96" y="305"/>
                  </a:lnTo>
                  <a:lnTo>
                    <a:pt x="104" y="318"/>
                  </a:lnTo>
                  <a:lnTo>
                    <a:pt x="125" y="326"/>
                  </a:lnTo>
                  <a:lnTo>
                    <a:pt x="146" y="332"/>
                  </a:lnTo>
                  <a:lnTo>
                    <a:pt x="181" y="340"/>
                  </a:lnTo>
                  <a:lnTo>
                    <a:pt x="187" y="340"/>
                  </a:lnTo>
                  <a:lnTo>
                    <a:pt x="194" y="34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36" name="Freeform 148"/>
            <p:cNvSpPr>
              <a:spLocks/>
            </p:cNvSpPr>
            <p:nvPr/>
          </p:nvSpPr>
          <p:spPr bwMode="auto">
            <a:xfrm>
              <a:off x="6446838" y="3975100"/>
              <a:ext cx="158750" cy="169863"/>
            </a:xfrm>
            <a:custGeom>
              <a:avLst/>
              <a:gdLst/>
              <a:ahLst/>
              <a:cxnLst>
                <a:cxn ang="0">
                  <a:pos x="82" y="130"/>
                </a:cxn>
                <a:cxn ang="0">
                  <a:pos x="96" y="112"/>
                </a:cxn>
                <a:cxn ang="0">
                  <a:pos x="115" y="93"/>
                </a:cxn>
                <a:cxn ang="0">
                  <a:pos x="115" y="79"/>
                </a:cxn>
                <a:cxn ang="0">
                  <a:pos x="128" y="67"/>
                </a:cxn>
                <a:cxn ang="0">
                  <a:pos x="115" y="32"/>
                </a:cxn>
                <a:cxn ang="0">
                  <a:pos x="96" y="0"/>
                </a:cxn>
                <a:cxn ang="0">
                  <a:pos x="82" y="0"/>
                </a:cxn>
                <a:cxn ang="0">
                  <a:pos x="37" y="0"/>
                </a:cxn>
                <a:cxn ang="0">
                  <a:pos x="25" y="11"/>
                </a:cxn>
                <a:cxn ang="0">
                  <a:pos x="6" y="11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8" y="67"/>
                </a:cxn>
                <a:cxn ang="0">
                  <a:pos x="25" y="87"/>
                </a:cxn>
                <a:cxn ang="0">
                  <a:pos x="37" y="93"/>
                </a:cxn>
                <a:cxn ang="0">
                  <a:pos x="51" y="104"/>
                </a:cxn>
                <a:cxn ang="0">
                  <a:pos x="63" y="112"/>
                </a:cxn>
                <a:cxn ang="0">
                  <a:pos x="82" y="130"/>
                </a:cxn>
              </a:cxnLst>
              <a:rect l="0" t="0" r="r" b="b"/>
              <a:pathLst>
                <a:path w="129" h="131">
                  <a:moveTo>
                    <a:pt x="82" y="130"/>
                  </a:moveTo>
                  <a:lnTo>
                    <a:pt x="96" y="112"/>
                  </a:lnTo>
                  <a:lnTo>
                    <a:pt x="115" y="93"/>
                  </a:lnTo>
                  <a:lnTo>
                    <a:pt x="115" y="79"/>
                  </a:lnTo>
                  <a:lnTo>
                    <a:pt x="128" y="67"/>
                  </a:lnTo>
                  <a:lnTo>
                    <a:pt x="115" y="32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37" y="0"/>
                  </a:lnTo>
                  <a:lnTo>
                    <a:pt x="2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8" y="67"/>
                  </a:lnTo>
                  <a:lnTo>
                    <a:pt x="25" y="87"/>
                  </a:lnTo>
                  <a:lnTo>
                    <a:pt x="37" y="93"/>
                  </a:lnTo>
                  <a:lnTo>
                    <a:pt x="51" y="104"/>
                  </a:lnTo>
                  <a:lnTo>
                    <a:pt x="63" y="112"/>
                  </a:lnTo>
                  <a:lnTo>
                    <a:pt x="82" y="130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7" name="Freeform 149"/>
            <p:cNvSpPr>
              <a:spLocks/>
            </p:cNvSpPr>
            <p:nvPr/>
          </p:nvSpPr>
          <p:spPr bwMode="auto">
            <a:xfrm>
              <a:off x="6827838" y="3609975"/>
              <a:ext cx="336550" cy="277813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3" y="176"/>
                </a:cxn>
                <a:cxn ang="0">
                  <a:pos x="33" y="176"/>
                </a:cxn>
                <a:cxn ang="0">
                  <a:pos x="54" y="176"/>
                </a:cxn>
                <a:cxn ang="0">
                  <a:pos x="60" y="170"/>
                </a:cxn>
                <a:cxn ang="0">
                  <a:pos x="73" y="176"/>
                </a:cxn>
                <a:cxn ang="0">
                  <a:pos x="73" y="184"/>
                </a:cxn>
                <a:cxn ang="0">
                  <a:pos x="94" y="202"/>
                </a:cxn>
                <a:cxn ang="0">
                  <a:pos x="108" y="202"/>
                </a:cxn>
                <a:cxn ang="0">
                  <a:pos x="114" y="196"/>
                </a:cxn>
                <a:cxn ang="0">
                  <a:pos x="127" y="196"/>
                </a:cxn>
                <a:cxn ang="0">
                  <a:pos x="156" y="216"/>
                </a:cxn>
                <a:cxn ang="0">
                  <a:pos x="222" y="216"/>
                </a:cxn>
                <a:cxn ang="0">
                  <a:pos x="216" y="208"/>
                </a:cxn>
                <a:cxn ang="0">
                  <a:pos x="188" y="176"/>
                </a:cxn>
                <a:cxn ang="0">
                  <a:pos x="175" y="170"/>
                </a:cxn>
                <a:cxn ang="0">
                  <a:pos x="175" y="130"/>
                </a:cxn>
                <a:cxn ang="0">
                  <a:pos x="188" y="104"/>
                </a:cxn>
                <a:cxn ang="0">
                  <a:pos x="204" y="97"/>
                </a:cxn>
                <a:cxn ang="0">
                  <a:pos x="216" y="97"/>
                </a:cxn>
                <a:cxn ang="0">
                  <a:pos x="222" y="79"/>
                </a:cxn>
                <a:cxn ang="0">
                  <a:pos x="229" y="79"/>
                </a:cxn>
                <a:cxn ang="0">
                  <a:pos x="243" y="85"/>
                </a:cxn>
                <a:cxn ang="0">
                  <a:pos x="249" y="85"/>
                </a:cxn>
                <a:cxn ang="0">
                  <a:pos x="263" y="79"/>
                </a:cxn>
                <a:cxn ang="0">
                  <a:pos x="271" y="79"/>
                </a:cxn>
                <a:cxn ang="0">
                  <a:pos x="271" y="47"/>
                </a:cxn>
                <a:cxn ang="0">
                  <a:pos x="249" y="39"/>
                </a:cxn>
                <a:cxn ang="0">
                  <a:pos x="237" y="39"/>
                </a:cxn>
                <a:cxn ang="0">
                  <a:pos x="229" y="25"/>
                </a:cxn>
                <a:cxn ang="0">
                  <a:pos x="204" y="25"/>
                </a:cxn>
                <a:cxn ang="0">
                  <a:pos x="196" y="33"/>
                </a:cxn>
                <a:cxn ang="0">
                  <a:pos x="188" y="33"/>
                </a:cxn>
                <a:cxn ang="0">
                  <a:pos x="168" y="25"/>
                </a:cxn>
                <a:cxn ang="0">
                  <a:pos x="114" y="7"/>
                </a:cxn>
                <a:cxn ang="0">
                  <a:pos x="80" y="0"/>
                </a:cxn>
                <a:cxn ang="0">
                  <a:pos x="73" y="7"/>
                </a:cxn>
                <a:cxn ang="0">
                  <a:pos x="60" y="25"/>
                </a:cxn>
                <a:cxn ang="0">
                  <a:pos x="54" y="59"/>
                </a:cxn>
                <a:cxn ang="0">
                  <a:pos x="41" y="79"/>
                </a:cxn>
                <a:cxn ang="0">
                  <a:pos x="33" y="91"/>
                </a:cxn>
                <a:cxn ang="0">
                  <a:pos x="21" y="111"/>
                </a:cxn>
                <a:cxn ang="0">
                  <a:pos x="0" y="118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0" y="158"/>
                </a:cxn>
                <a:cxn ang="0">
                  <a:pos x="0" y="162"/>
                </a:cxn>
              </a:cxnLst>
              <a:rect l="0" t="0" r="r" b="b"/>
              <a:pathLst>
                <a:path w="272" h="217">
                  <a:moveTo>
                    <a:pt x="0" y="162"/>
                  </a:moveTo>
                  <a:lnTo>
                    <a:pt x="13" y="176"/>
                  </a:lnTo>
                  <a:lnTo>
                    <a:pt x="33" y="176"/>
                  </a:lnTo>
                  <a:lnTo>
                    <a:pt x="54" y="176"/>
                  </a:lnTo>
                  <a:lnTo>
                    <a:pt x="60" y="170"/>
                  </a:lnTo>
                  <a:lnTo>
                    <a:pt x="73" y="176"/>
                  </a:lnTo>
                  <a:lnTo>
                    <a:pt x="73" y="184"/>
                  </a:lnTo>
                  <a:lnTo>
                    <a:pt x="94" y="202"/>
                  </a:lnTo>
                  <a:lnTo>
                    <a:pt x="108" y="202"/>
                  </a:lnTo>
                  <a:lnTo>
                    <a:pt x="114" y="196"/>
                  </a:lnTo>
                  <a:lnTo>
                    <a:pt x="127" y="196"/>
                  </a:lnTo>
                  <a:lnTo>
                    <a:pt x="156" y="216"/>
                  </a:lnTo>
                  <a:lnTo>
                    <a:pt x="222" y="216"/>
                  </a:lnTo>
                  <a:lnTo>
                    <a:pt x="216" y="208"/>
                  </a:lnTo>
                  <a:lnTo>
                    <a:pt x="188" y="176"/>
                  </a:lnTo>
                  <a:lnTo>
                    <a:pt x="175" y="170"/>
                  </a:lnTo>
                  <a:lnTo>
                    <a:pt x="175" y="130"/>
                  </a:lnTo>
                  <a:lnTo>
                    <a:pt x="188" y="104"/>
                  </a:lnTo>
                  <a:lnTo>
                    <a:pt x="204" y="97"/>
                  </a:lnTo>
                  <a:lnTo>
                    <a:pt x="216" y="97"/>
                  </a:lnTo>
                  <a:lnTo>
                    <a:pt x="222" y="79"/>
                  </a:lnTo>
                  <a:lnTo>
                    <a:pt x="229" y="79"/>
                  </a:lnTo>
                  <a:lnTo>
                    <a:pt x="243" y="85"/>
                  </a:lnTo>
                  <a:lnTo>
                    <a:pt x="249" y="85"/>
                  </a:lnTo>
                  <a:lnTo>
                    <a:pt x="263" y="79"/>
                  </a:lnTo>
                  <a:lnTo>
                    <a:pt x="271" y="79"/>
                  </a:lnTo>
                  <a:lnTo>
                    <a:pt x="271" y="47"/>
                  </a:lnTo>
                  <a:lnTo>
                    <a:pt x="249" y="39"/>
                  </a:lnTo>
                  <a:lnTo>
                    <a:pt x="237" y="39"/>
                  </a:lnTo>
                  <a:lnTo>
                    <a:pt x="229" y="25"/>
                  </a:lnTo>
                  <a:lnTo>
                    <a:pt x="204" y="25"/>
                  </a:lnTo>
                  <a:lnTo>
                    <a:pt x="196" y="33"/>
                  </a:lnTo>
                  <a:lnTo>
                    <a:pt x="188" y="33"/>
                  </a:lnTo>
                  <a:lnTo>
                    <a:pt x="168" y="25"/>
                  </a:lnTo>
                  <a:lnTo>
                    <a:pt x="114" y="7"/>
                  </a:lnTo>
                  <a:lnTo>
                    <a:pt x="80" y="0"/>
                  </a:lnTo>
                  <a:lnTo>
                    <a:pt x="73" y="7"/>
                  </a:lnTo>
                  <a:lnTo>
                    <a:pt x="60" y="25"/>
                  </a:lnTo>
                  <a:lnTo>
                    <a:pt x="54" y="59"/>
                  </a:lnTo>
                  <a:lnTo>
                    <a:pt x="41" y="79"/>
                  </a:lnTo>
                  <a:lnTo>
                    <a:pt x="33" y="91"/>
                  </a:lnTo>
                  <a:lnTo>
                    <a:pt x="21" y="111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0" y="158"/>
                  </a:lnTo>
                  <a:lnTo>
                    <a:pt x="0" y="162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38" name="Freeform 150"/>
            <p:cNvSpPr>
              <a:spLocks/>
            </p:cNvSpPr>
            <p:nvPr/>
          </p:nvSpPr>
          <p:spPr bwMode="auto">
            <a:xfrm>
              <a:off x="6827838" y="3609975"/>
              <a:ext cx="344487" cy="292100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3" y="186"/>
                </a:cxn>
                <a:cxn ang="0">
                  <a:pos x="34" y="186"/>
                </a:cxn>
                <a:cxn ang="0">
                  <a:pos x="55" y="186"/>
                </a:cxn>
                <a:cxn ang="0">
                  <a:pos x="61" y="180"/>
                </a:cxn>
                <a:cxn ang="0">
                  <a:pos x="75" y="186"/>
                </a:cxn>
                <a:cxn ang="0">
                  <a:pos x="75" y="194"/>
                </a:cxn>
                <a:cxn ang="0">
                  <a:pos x="96" y="214"/>
                </a:cxn>
                <a:cxn ang="0">
                  <a:pos x="109" y="214"/>
                </a:cxn>
                <a:cxn ang="0">
                  <a:pos x="117" y="206"/>
                </a:cxn>
                <a:cxn ang="0">
                  <a:pos x="130" y="206"/>
                </a:cxn>
                <a:cxn ang="0">
                  <a:pos x="159" y="228"/>
                </a:cxn>
                <a:cxn ang="0">
                  <a:pos x="227" y="228"/>
                </a:cxn>
                <a:cxn ang="0">
                  <a:pos x="221" y="220"/>
                </a:cxn>
                <a:cxn ang="0">
                  <a:pos x="192" y="186"/>
                </a:cxn>
                <a:cxn ang="0">
                  <a:pos x="179" y="180"/>
                </a:cxn>
                <a:cxn ang="0">
                  <a:pos x="179" y="138"/>
                </a:cxn>
                <a:cxn ang="0">
                  <a:pos x="192" y="110"/>
                </a:cxn>
                <a:cxn ang="0">
                  <a:pos x="207" y="103"/>
                </a:cxn>
                <a:cxn ang="0">
                  <a:pos x="221" y="103"/>
                </a:cxn>
                <a:cxn ang="0">
                  <a:pos x="227" y="83"/>
                </a:cxn>
                <a:cxn ang="0">
                  <a:pos x="234" y="83"/>
                </a:cxn>
                <a:cxn ang="0">
                  <a:pos x="248" y="89"/>
                </a:cxn>
                <a:cxn ang="0">
                  <a:pos x="255" y="89"/>
                </a:cxn>
                <a:cxn ang="0">
                  <a:pos x="269" y="83"/>
                </a:cxn>
                <a:cxn ang="0">
                  <a:pos x="277" y="83"/>
                </a:cxn>
                <a:cxn ang="0">
                  <a:pos x="277" y="49"/>
                </a:cxn>
                <a:cxn ang="0">
                  <a:pos x="255" y="41"/>
                </a:cxn>
                <a:cxn ang="0">
                  <a:pos x="242" y="41"/>
                </a:cxn>
                <a:cxn ang="0">
                  <a:pos x="234" y="27"/>
                </a:cxn>
                <a:cxn ang="0">
                  <a:pos x="207" y="27"/>
                </a:cxn>
                <a:cxn ang="0">
                  <a:pos x="200" y="35"/>
                </a:cxn>
                <a:cxn ang="0">
                  <a:pos x="192" y="35"/>
                </a:cxn>
                <a:cxn ang="0">
                  <a:pos x="173" y="27"/>
                </a:cxn>
                <a:cxn ang="0">
                  <a:pos x="117" y="7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1" y="27"/>
                </a:cxn>
                <a:cxn ang="0">
                  <a:pos x="55" y="63"/>
                </a:cxn>
                <a:cxn ang="0">
                  <a:pos x="42" y="83"/>
                </a:cxn>
                <a:cxn ang="0">
                  <a:pos x="34" y="97"/>
                </a:cxn>
                <a:cxn ang="0">
                  <a:pos x="21" y="117"/>
                </a:cxn>
                <a:cxn ang="0">
                  <a:pos x="0" y="124"/>
                </a:cxn>
                <a:cxn ang="0">
                  <a:pos x="0" y="130"/>
                </a:cxn>
                <a:cxn ang="0">
                  <a:pos x="0" y="144"/>
                </a:cxn>
                <a:cxn ang="0">
                  <a:pos x="0" y="166"/>
                </a:cxn>
                <a:cxn ang="0">
                  <a:pos x="0" y="172"/>
                </a:cxn>
              </a:cxnLst>
              <a:rect l="0" t="0" r="r" b="b"/>
              <a:pathLst>
                <a:path w="278" h="229">
                  <a:moveTo>
                    <a:pt x="0" y="172"/>
                  </a:moveTo>
                  <a:lnTo>
                    <a:pt x="13" y="186"/>
                  </a:lnTo>
                  <a:lnTo>
                    <a:pt x="34" y="186"/>
                  </a:lnTo>
                  <a:lnTo>
                    <a:pt x="55" y="186"/>
                  </a:lnTo>
                  <a:lnTo>
                    <a:pt x="61" y="180"/>
                  </a:lnTo>
                  <a:lnTo>
                    <a:pt x="75" y="186"/>
                  </a:lnTo>
                  <a:lnTo>
                    <a:pt x="75" y="194"/>
                  </a:lnTo>
                  <a:lnTo>
                    <a:pt x="96" y="214"/>
                  </a:lnTo>
                  <a:lnTo>
                    <a:pt x="109" y="214"/>
                  </a:lnTo>
                  <a:lnTo>
                    <a:pt x="117" y="206"/>
                  </a:lnTo>
                  <a:lnTo>
                    <a:pt x="130" y="206"/>
                  </a:lnTo>
                  <a:lnTo>
                    <a:pt x="159" y="228"/>
                  </a:lnTo>
                  <a:lnTo>
                    <a:pt x="227" y="228"/>
                  </a:lnTo>
                  <a:lnTo>
                    <a:pt x="221" y="220"/>
                  </a:lnTo>
                  <a:lnTo>
                    <a:pt x="192" y="186"/>
                  </a:lnTo>
                  <a:lnTo>
                    <a:pt x="179" y="180"/>
                  </a:lnTo>
                  <a:lnTo>
                    <a:pt x="179" y="138"/>
                  </a:lnTo>
                  <a:lnTo>
                    <a:pt x="192" y="110"/>
                  </a:lnTo>
                  <a:lnTo>
                    <a:pt x="207" y="103"/>
                  </a:lnTo>
                  <a:lnTo>
                    <a:pt x="221" y="103"/>
                  </a:lnTo>
                  <a:lnTo>
                    <a:pt x="227" y="83"/>
                  </a:lnTo>
                  <a:lnTo>
                    <a:pt x="234" y="83"/>
                  </a:lnTo>
                  <a:lnTo>
                    <a:pt x="248" y="89"/>
                  </a:lnTo>
                  <a:lnTo>
                    <a:pt x="255" y="89"/>
                  </a:lnTo>
                  <a:lnTo>
                    <a:pt x="269" y="83"/>
                  </a:lnTo>
                  <a:lnTo>
                    <a:pt x="277" y="83"/>
                  </a:lnTo>
                  <a:lnTo>
                    <a:pt x="277" y="49"/>
                  </a:lnTo>
                  <a:lnTo>
                    <a:pt x="255" y="41"/>
                  </a:lnTo>
                  <a:lnTo>
                    <a:pt x="242" y="41"/>
                  </a:lnTo>
                  <a:lnTo>
                    <a:pt x="234" y="27"/>
                  </a:lnTo>
                  <a:lnTo>
                    <a:pt x="207" y="27"/>
                  </a:lnTo>
                  <a:lnTo>
                    <a:pt x="200" y="35"/>
                  </a:lnTo>
                  <a:lnTo>
                    <a:pt x="192" y="35"/>
                  </a:lnTo>
                  <a:lnTo>
                    <a:pt x="173" y="27"/>
                  </a:lnTo>
                  <a:lnTo>
                    <a:pt x="117" y="7"/>
                  </a:lnTo>
                  <a:lnTo>
                    <a:pt x="82" y="0"/>
                  </a:lnTo>
                  <a:lnTo>
                    <a:pt x="75" y="7"/>
                  </a:lnTo>
                  <a:lnTo>
                    <a:pt x="61" y="27"/>
                  </a:lnTo>
                  <a:lnTo>
                    <a:pt x="55" y="63"/>
                  </a:lnTo>
                  <a:lnTo>
                    <a:pt x="42" y="83"/>
                  </a:lnTo>
                  <a:lnTo>
                    <a:pt x="34" y="97"/>
                  </a:lnTo>
                  <a:lnTo>
                    <a:pt x="21" y="117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44"/>
                  </a:lnTo>
                  <a:lnTo>
                    <a:pt x="0" y="166"/>
                  </a:lnTo>
                  <a:lnTo>
                    <a:pt x="0" y="17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39" name="Freeform 151"/>
            <p:cNvSpPr>
              <a:spLocks/>
            </p:cNvSpPr>
            <p:nvPr/>
          </p:nvSpPr>
          <p:spPr bwMode="auto">
            <a:xfrm>
              <a:off x="6297613" y="3417888"/>
              <a:ext cx="614362" cy="641350"/>
            </a:xfrm>
            <a:custGeom>
              <a:avLst/>
              <a:gdLst/>
              <a:ahLst/>
              <a:cxnLst>
                <a:cxn ang="0">
                  <a:pos x="87" y="458"/>
                </a:cxn>
                <a:cxn ang="0">
                  <a:pos x="34" y="411"/>
                </a:cxn>
                <a:cxn ang="0">
                  <a:pos x="6" y="359"/>
                </a:cxn>
                <a:cxn ang="0">
                  <a:pos x="0" y="304"/>
                </a:cxn>
                <a:cxn ang="0">
                  <a:pos x="40" y="265"/>
                </a:cxn>
                <a:cxn ang="0">
                  <a:pos x="108" y="238"/>
                </a:cxn>
                <a:cxn ang="0">
                  <a:pos x="155" y="252"/>
                </a:cxn>
                <a:cxn ang="0">
                  <a:pos x="176" y="232"/>
                </a:cxn>
                <a:cxn ang="0">
                  <a:pos x="169" y="212"/>
                </a:cxn>
                <a:cxn ang="0">
                  <a:pos x="198" y="193"/>
                </a:cxn>
                <a:cxn ang="0">
                  <a:pos x="190" y="159"/>
                </a:cxn>
                <a:cxn ang="0">
                  <a:pos x="198" y="126"/>
                </a:cxn>
                <a:cxn ang="0">
                  <a:pos x="182" y="120"/>
                </a:cxn>
                <a:cxn ang="0">
                  <a:pos x="169" y="93"/>
                </a:cxn>
                <a:cxn ang="0">
                  <a:pos x="182" y="52"/>
                </a:cxn>
                <a:cxn ang="0">
                  <a:pos x="216" y="21"/>
                </a:cxn>
                <a:cxn ang="0">
                  <a:pos x="231" y="0"/>
                </a:cxn>
                <a:cxn ang="0">
                  <a:pos x="237" y="21"/>
                </a:cxn>
                <a:cxn ang="0">
                  <a:pos x="223" y="40"/>
                </a:cxn>
                <a:cxn ang="0">
                  <a:pos x="216" y="66"/>
                </a:cxn>
                <a:cxn ang="0">
                  <a:pos x="231" y="52"/>
                </a:cxn>
                <a:cxn ang="0">
                  <a:pos x="251" y="40"/>
                </a:cxn>
                <a:cxn ang="0">
                  <a:pos x="251" y="66"/>
                </a:cxn>
                <a:cxn ang="0">
                  <a:pos x="251" y="93"/>
                </a:cxn>
                <a:cxn ang="0">
                  <a:pos x="272" y="79"/>
                </a:cxn>
                <a:cxn ang="0">
                  <a:pos x="291" y="66"/>
                </a:cxn>
                <a:cxn ang="0">
                  <a:pos x="313" y="66"/>
                </a:cxn>
                <a:cxn ang="0">
                  <a:pos x="297" y="101"/>
                </a:cxn>
                <a:cxn ang="0">
                  <a:pos x="272" y="126"/>
                </a:cxn>
                <a:cxn ang="0">
                  <a:pos x="237" y="159"/>
                </a:cxn>
                <a:cxn ang="0">
                  <a:pos x="223" y="200"/>
                </a:cxn>
                <a:cxn ang="0">
                  <a:pos x="231" y="226"/>
                </a:cxn>
                <a:cxn ang="0">
                  <a:pos x="258" y="212"/>
                </a:cxn>
                <a:cxn ang="0">
                  <a:pos x="361" y="206"/>
                </a:cxn>
                <a:cxn ang="0">
                  <a:pos x="367" y="173"/>
                </a:cxn>
                <a:cxn ang="0">
                  <a:pos x="408" y="165"/>
                </a:cxn>
                <a:cxn ang="0">
                  <a:pos x="443" y="146"/>
                </a:cxn>
                <a:cxn ang="0">
                  <a:pos x="482" y="146"/>
                </a:cxn>
                <a:cxn ang="0">
                  <a:pos x="482" y="187"/>
                </a:cxn>
                <a:cxn ang="0">
                  <a:pos x="476" y="206"/>
                </a:cxn>
                <a:cxn ang="0">
                  <a:pos x="455" y="238"/>
                </a:cxn>
                <a:cxn ang="0">
                  <a:pos x="443" y="265"/>
                </a:cxn>
                <a:cxn ang="0">
                  <a:pos x="421" y="318"/>
                </a:cxn>
                <a:cxn ang="0">
                  <a:pos x="381" y="331"/>
                </a:cxn>
                <a:cxn ang="0">
                  <a:pos x="326" y="331"/>
                </a:cxn>
                <a:cxn ang="0">
                  <a:pos x="297" y="345"/>
                </a:cxn>
                <a:cxn ang="0">
                  <a:pos x="313" y="378"/>
                </a:cxn>
                <a:cxn ang="0">
                  <a:pos x="347" y="411"/>
                </a:cxn>
                <a:cxn ang="0">
                  <a:pos x="361" y="439"/>
                </a:cxn>
                <a:cxn ang="0">
                  <a:pos x="319" y="484"/>
                </a:cxn>
                <a:cxn ang="0">
                  <a:pos x="291" y="504"/>
                </a:cxn>
                <a:cxn ang="0">
                  <a:pos x="244" y="464"/>
                </a:cxn>
                <a:cxn ang="0">
                  <a:pos x="204" y="431"/>
                </a:cxn>
                <a:cxn ang="0">
                  <a:pos x="142" y="445"/>
                </a:cxn>
                <a:cxn ang="0">
                  <a:pos x="116" y="458"/>
                </a:cxn>
                <a:cxn ang="0">
                  <a:pos x="116" y="476"/>
                </a:cxn>
              </a:cxnLst>
              <a:rect l="0" t="0" r="r" b="b"/>
              <a:pathLst>
                <a:path w="497" h="505">
                  <a:moveTo>
                    <a:pt x="116" y="476"/>
                  </a:moveTo>
                  <a:lnTo>
                    <a:pt x="87" y="458"/>
                  </a:lnTo>
                  <a:lnTo>
                    <a:pt x="52" y="431"/>
                  </a:lnTo>
                  <a:lnTo>
                    <a:pt x="34" y="411"/>
                  </a:lnTo>
                  <a:lnTo>
                    <a:pt x="19" y="378"/>
                  </a:lnTo>
                  <a:lnTo>
                    <a:pt x="6" y="359"/>
                  </a:lnTo>
                  <a:lnTo>
                    <a:pt x="0" y="331"/>
                  </a:lnTo>
                  <a:lnTo>
                    <a:pt x="0" y="304"/>
                  </a:lnTo>
                  <a:lnTo>
                    <a:pt x="13" y="292"/>
                  </a:lnTo>
                  <a:lnTo>
                    <a:pt x="40" y="265"/>
                  </a:lnTo>
                  <a:lnTo>
                    <a:pt x="74" y="259"/>
                  </a:lnTo>
                  <a:lnTo>
                    <a:pt x="108" y="238"/>
                  </a:lnTo>
                  <a:lnTo>
                    <a:pt x="134" y="238"/>
                  </a:lnTo>
                  <a:lnTo>
                    <a:pt x="155" y="252"/>
                  </a:lnTo>
                  <a:lnTo>
                    <a:pt x="169" y="252"/>
                  </a:lnTo>
                  <a:lnTo>
                    <a:pt x="176" y="232"/>
                  </a:lnTo>
                  <a:lnTo>
                    <a:pt x="169" y="226"/>
                  </a:lnTo>
                  <a:lnTo>
                    <a:pt x="169" y="212"/>
                  </a:lnTo>
                  <a:lnTo>
                    <a:pt x="182" y="206"/>
                  </a:lnTo>
                  <a:lnTo>
                    <a:pt x="198" y="193"/>
                  </a:lnTo>
                  <a:lnTo>
                    <a:pt x="198" y="165"/>
                  </a:lnTo>
                  <a:lnTo>
                    <a:pt x="190" y="159"/>
                  </a:lnTo>
                  <a:lnTo>
                    <a:pt x="190" y="132"/>
                  </a:lnTo>
                  <a:lnTo>
                    <a:pt x="198" y="126"/>
                  </a:lnTo>
                  <a:lnTo>
                    <a:pt x="190" y="120"/>
                  </a:lnTo>
                  <a:lnTo>
                    <a:pt x="182" y="120"/>
                  </a:lnTo>
                  <a:lnTo>
                    <a:pt x="169" y="107"/>
                  </a:lnTo>
                  <a:lnTo>
                    <a:pt x="169" y="93"/>
                  </a:lnTo>
                  <a:lnTo>
                    <a:pt x="182" y="79"/>
                  </a:lnTo>
                  <a:lnTo>
                    <a:pt x="182" y="52"/>
                  </a:lnTo>
                  <a:lnTo>
                    <a:pt x="210" y="27"/>
                  </a:lnTo>
                  <a:lnTo>
                    <a:pt x="216" y="21"/>
                  </a:lnTo>
                  <a:lnTo>
                    <a:pt x="216" y="7"/>
                  </a:lnTo>
                  <a:lnTo>
                    <a:pt x="231" y="0"/>
                  </a:lnTo>
                  <a:lnTo>
                    <a:pt x="237" y="7"/>
                  </a:lnTo>
                  <a:lnTo>
                    <a:pt x="237" y="21"/>
                  </a:lnTo>
                  <a:lnTo>
                    <a:pt x="231" y="27"/>
                  </a:lnTo>
                  <a:lnTo>
                    <a:pt x="223" y="40"/>
                  </a:lnTo>
                  <a:lnTo>
                    <a:pt x="216" y="52"/>
                  </a:lnTo>
                  <a:lnTo>
                    <a:pt x="216" y="66"/>
                  </a:lnTo>
                  <a:lnTo>
                    <a:pt x="231" y="66"/>
                  </a:lnTo>
                  <a:lnTo>
                    <a:pt x="231" y="52"/>
                  </a:lnTo>
                  <a:lnTo>
                    <a:pt x="237" y="40"/>
                  </a:lnTo>
                  <a:lnTo>
                    <a:pt x="251" y="40"/>
                  </a:lnTo>
                  <a:lnTo>
                    <a:pt x="251" y="52"/>
                  </a:lnTo>
                  <a:lnTo>
                    <a:pt x="251" y="66"/>
                  </a:lnTo>
                  <a:lnTo>
                    <a:pt x="244" y="79"/>
                  </a:lnTo>
                  <a:lnTo>
                    <a:pt x="251" y="93"/>
                  </a:lnTo>
                  <a:lnTo>
                    <a:pt x="258" y="93"/>
                  </a:lnTo>
                  <a:lnTo>
                    <a:pt x="272" y="79"/>
                  </a:lnTo>
                  <a:lnTo>
                    <a:pt x="279" y="66"/>
                  </a:lnTo>
                  <a:lnTo>
                    <a:pt x="291" y="66"/>
                  </a:lnTo>
                  <a:lnTo>
                    <a:pt x="305" y="60"/>
                  </a:lnTo>
                  <a:lnTo>
                    <a:pt x="313" y="66"/>
                  </a:lnTo>
                  <a:lnTo>
                    <a:pt x="313" y="87"/>
                  </a:lnTo>
                  <a:lnTo>
                    <a:pt x="297" y="101"/>
                  </a:lnTo>
                  <a:lnTo>
                    <a:pt x="279" y="113"/>
                  </a:lnTo>
                  <a:lnTo>
                    <a:pt x="272" y="126"/>
                  </a:lnTo>
                  <a:lnTo>
                    <a:pt x="258" y="146"/>
                  </a:lnTo>
                  <a:lnTo>
                    <a:pt x="237" y="159"/>
                  </a:lnTo>
                  <a:lnTo>
                    <a:pt x="231" y="179"/>
                  </a:lnTo>
                  <a:lnTo>
                    <a:pt x="223" y="200"/>
                  </a:lnTo>
                  <a:lnTo>
                    <a:pt x="223" y="218"/>
                  </a:lnTo>
                  <a:lnTo>
                    <a:pt x="231" y="226"/>
                  </a:lnTo>
                  <a:lnTo>
                    <a:pt x="237" y="226"/>
                  </a:lnTo>
                  <a:lnTo>
                    <a:pt x="258" y="212"/>
                  </a:lnTo>
                  <a:lnTo>
                    <a:pt x="332" y="212"/>
                  </a:lnTo>
                  <a:lnTo>
                    <a:pt x="361" y="206"/>
                  </a:lnTo>
                  <a:lnTo>
                    <a:pt x="367" y="193"/>
                  </a:lnTo>
                  <a:lnTo>
                    <a:pt x="367" y="173"/>
                  </a:lnTo>
                  <a:lnTo>
                    <a:pt x="381" y="159"/>
                  </a:lnTo>
                  <a:lnTo>
                    <a:pt x="408" y="165"/>
                  </a:lnTo>
                  <a:lnTo>
                    <a:pt x="414" y="159"/>
                  </a:lnTo>
                  <a:lnTo>
                    <a:pt x="443" y="146"/>
                  </a:lnTo>
                  <a:lnTo>
                    <a:pt x="468" y="138"/>
                  </a:lnTo>
                  <a:lnTo>
                    <a:pt x="482" y="146"/>
                  </a:lnTo>
                  <a:lnTo>
                    <a:pt x="496" y="159"/>
                  </a:lnTo>
                  <a:lnTo>
                    <a:pt x="482" y="187"/>
                  </a:lnTo>
                  <a:lnTo>
                    <a:pt x="476" y="193"/>
                  </a:lnTo>
                  <a:lnTo>
                    <a:pt x="476" y="206"/>
                  </a:lnTo>
                  <a:lnTo>
                    <a:pt x="468" y="226"/>
                  </a:lnTo>
                  <a:lnTo>
                    <a:pt x="455" y="238"/>
                  </a:lnTo>
                  <a:lnTo>
                    <a:pt x="449" y="252"/>
                  </a:lnTo>
                  <a:lnTo>
                    <a:pt x="443" y="265"/>
                  </a:lnTo>
                  <a:lnTo>
                    <a:pt x="421" y="273"/>
                  </a:lnTo>
                  <a:lnTo>
                    <a:pt x="421" y="318"/>
                  </a:lnTo>
                  <a:lnTo>
                    <a:pt x="408" y="318"/>
                  </a:lnTo>
                  <a:lnTo>
                    <a:pt x="381" y="331"/>
                  </a:lnTo>
                  <a:lnTo>
                    <a:pt x="340" y="331"/>
                  </a:lnTo>
                  <a:lnTo>
                    <a:pt x="326" y="331"/>
                  </a:lnTo>
                  <a:lnTo>
                    <a:pt x="313" y="331"/>
                  </a:lnTo>
                  <a:lnTo>
                    <a:pt x="297" y="345"/>
                  </a:lnTo>
                  <a:lnTo>
                    <a:pt x="297" y="359"/>
                  </a:lnTo>
                  <a:lnTo>
                    <a:pt x="313" y="378"/>
                  </a:lnTo>
                  <a:lnTo>
                    <a:pt x="326" y="398"/>
                  </a:lnTo>
                  <a:lnTo>
                    <a:pt x="347" y="411"/>
                  </a:lnTo>
                  <a:lnTo>
                    <a:pt x="361" y="431"/>
                  </a:lnTo>
                  <a:lnTo>
                    <a:pt x="361" y="439"/>
                  </a:lnTo>
                  <a:lnTo>
                    <a:pt x="332" y="464"/>
                  </a:lnTo>
                  <a:lnTo>
                    <a:pt x="319" y="484"/>
                  </a:lnTo>
                  <a:lnTo>
                    <a:pt x="297" y="490"/>
                  </a:lnTo>
                  <a:lnTo>
                    <a:pt x="291" y="504"/>
                  </a:lnTo>
                  <a:lnTo>
                    <a:pt x="251" y="504"/>
                  </a:lnTo>
                  <a:lnTo>
                    <a:pt x="244" y="464"/>
                  </a:lnTo>
                  <a:lnTo>
                    <a:pt x="216" y="431"/>
                  </a:lnTo>
                  <a:lnTo>
                    <a:pt x="204" y="431"/>
                  </a:lnTo>
                  <a:lnTo>
                    <a:pt x="155" y="431"/>
                  </a:lnTo>
                  <a:lnTo>
                    <a:pt x="142" y="445"/>
                  </a:lnTo>
                  <a:lnTo>
                    <a:pt x="122" y="445"/>
                  </a:lnTo>
                  <a:lnTo>
                    <a:pt x="116" y="458"/>
                  </a:lnTo>
                  <a:lnTo>
                    <a:pt x="108" y="476"/>
                  </a:lnTo>
                  <a:lnTo>
                    <a:pt x="116" y="476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40" name="Freeform 152"/>
            <p:cNvSpPr>
              <a:spLocks/>
            </p:cNvSpPr>
            <p:nvPr/>
          </p:nvSpPr>
          <p:spPr bwMode="auto">
            <a:xfrm>
              <a:off x="6297613" y="3417888"/>
              <a:ext cx="623887" cy="649287"/>
            </a:xfrm>
            <a:custGeom>
              <a:avLst/>
              <a:gdLst/>
              <a:ahLst/>
              <a:cxnLst>
                <a:cxn ang="0">
                  <a:pos x="89" y="463"/>
                </a:cxn>
                <a:cxn ang="0">
                  <a:pos x="34" y="417"/>
                </a:cxn>
                <a:cxn ang="0">
                  <a:pos x="6" y="363"/>
                </a:cxn>
                <a:cxn ang="0">
                  <a:pos x="0" y="309"/>
                </a:cxn>
                <a:cxn ang="0">
                  <a:pos x="40" y="268"/>
                </a:cxn>
                <a:cxn ang="0">
                  <a:pos x="110" y="241"/>
                </a:cxn>
                <a:cxn ang="0">
                  <a:pos x="158" y="255"/>
                </a:cxn>
                <a:cxn ang="0">
                  <a:pos x="179" y="235"/>
                </a:cxn>
                <a:cxn ang="0">
                  <a:pos x="172" y="216"/>
                </a:cxn>
                <a:cxn ang="0">
                  <a:pos x="200" y="195"/>
                </a:cxn>
                <a:cxn ang="0">
                  <a:pos x="193" y="162"/>
                </a:cxn>
                <a:cxn ang="0">
                  <a:pos x="200" y="127"/>
                </a:cxn>
                <a:cxn ang="0">
                  <a:pos x="185" y="121"/>
                </a:cxn>
                <a:cxn ang="0">
                  <a:pos x="172" y="94"/>
                </a:cxn>
                <a:cxn ang="0">
                  <a:pos x="185" y="54"/>
                </a:cxn>
                <a:cxn ang="0">
                  <a:pos x="220" y="21"/>
                </a:cxn>
                <a:cxn ang="0">
                  <a:pos x="235" y="0"/>
                </a:cxn>
                <a:cxn ang="0">
                  <a:pos x="241" y="21"/>
                </a:cxn>
                <a:cxn ang="0">
                  <a:pos x="227" y="40"/>
                </a:cxn>
                <a:cxn ang="0">
                  <a:pos x="220" y="67"/>
                </a:cxn>
                <a:cxn ang="0">
                  <a:pos x="235" y="54"/>
                </a:cxn>
                <a:cxn ang="0">
                  <a:pos x="255" y="40"/>
                </a:cxn>
                <a:cxn ang="0">
                  <a:pos x="255" y="67"/>
                </a:cxn>
                <a:cxn ang="0">
                  <a:pos x="255" y="94"/>
                </a:cxn>
                <a:cxn ang="0">
                  <a:pos x="276" y="81"/>
                </a:cxn>
                <a:cxn ang="0">
                  <a:pos x="297" y="67"/>
                </a:cxn>
                <a:cxn ang="0">
                  <a:pos x="318" y="67"/>
                </a:cxn>
                <a:cxn ang="0">
                  <a:pos x="303" y="102"/>
                </a:cxn>
                <a:cxn ang="0">
                  <a:pos x="276" y="127"/>
                </a:cxn>
                <a:cxn ang="0">
                  <a:pos x="241" y="162"/>
                </a:cxn>
                <a:cxn ang="0">
                  <a:pos x="227" y="202"/>
                </a:cxn>
                <a:cxn ang="0">
                  <a:pos x="235" y="229"/>
                </a:cxn>
                <a:cxn ang="0">
                  <a:pos x="262" y="216"/>
                </a:cxn>
                <a:cxn ang="0">
                  <a:pos x="366" y="208"/>
                </a:cxn>
                <a:cxn ang="0">
                  <a:pos x="372" y="175"/>
                </a:cxn>
                <a:cxn ang="0">
                  <a:pos x="414" y="168"/>
                </a:cxn>
                <a:cxn ang="0">
                  <a:pos x="449" y="148"/>
                </a:cxn>
                <a:cxn ang="0">
                  <a:pos x="490" y="148"/>
                </a:cxn>
                <a:cxn ang="0">
                  <a:pos x="490" y="189"/>
                </a:cxn>
                <a:cxn ang="0">
                  <a:pos x="484" y="208"/>
                </a:cxn>
                <a:cxn ang="0">
                  <a:pos x="463" y="241"/>
                </a:cxn>
                <a:cxn ang="0">
                  <a:pos x="449" y="268"/>
                </a:cxn>
                <a:cxn ang="0">
                  <a:pos x="428" y="322"/>
                </a:cxn>
                <a:cxn ang="0">
                  <a:pos x="387" y="336"/>
                </a:cxn>
                <a:cxn ang="0">
                  <a:pos x="331" y="336"/>
                </a:cxn>
                <a:cxn ang="0">
                  <a:pos x="303" y="349"/>
                </a:cxn>
                <a:cxn ang="0">
                  <a:pos x="318" y="382"/>
                </a:cxn>
                <a:cxn ang="0">
                  <a:pos x="353" y="417"/>
                </a:cxn>
                <a:cxn ang="0">
                  <a:pos x="366" y="444"/>
                </a:cxn>
                <a:cxn ang="0">
                  <a:pos x="324" y="490"/>
                </a:cxn>
                <a:cxn ang="0">
                  <a:pos x="297" y="510"/>
                </a:cxn>
                <a:cxn ang="0">
                  <a:pos x="248" y="471"/>
                </a:cxn>
                <a:cxn ang="0">
                  <a:pos x="206" y="436"/>
                </a:cxn>
                <a:cxn ang="0">
                  <a:pos x="144" y="450"/>
                </a:cxn>
                <a:cxn ang="0">
                  <a:pos x="117" y="463"/>
                </a:cxn>
                <a:cxn ang="0">
                  <a:pos x="117" y="483"/>
                </a:cxn>
              </a:cxnLst>
              <a:rect l="0" t="0" r="r" b="b"/>
              <a:pathLst>
                <a:path w="505" h="511">
                  <a:moveTo>
                    <a:pt x="117" y="483"/>
                  </a:moveTo>
                  <a:lnTo>
                    <a:pt x="89" y="463"/>
                  </a:lnTo>
                  <a:lnTo>
                    <a:pt x="54" y="436"/>
                  </a:lnTo>
                  <a:lnTo>
                    <a:pt x="34" y="417"/>
                  </a:lnTo>
                  <a:lnTo>
                    <a:pt x="19" y="382"/>
                  </a:lnTo>
                  <a:lnTo>
                    <a:pt x="6" y="363"/>
                  </a:lnTo>
                  <a:lnTo>
                    <a:pt x="0" y="336"/>
                  </a:lnTo>
                  <a:lnTo>
                    <a:pt x="0" y="309"/>
                  </a:lnTo>
                  <a:lnTo>
                    <a:pt x="13" y="295"/>
                  </a:lnTo>
                  <a:lnTo>
                    <a:pt x="40" y="268"/>
                  </a:lnTo>
                  <a:lnTo>
                    <a:pt x="75" y="262"/>
                  </a:lnTo>
                  <a:lnTo>
                    <a:pt x="110" y="241"/>
                  </a:lnTo>
                  <a:lnTo>
                    <a:pt x="137" y="241"/>
                  </a:lnTo>
                  <a:lnTo>
                    <a:pt x="158" y="255"/>
                  </a:lnTo>
                  <a:lnTo>
                    <a:pt x="172" y="255"/>
                  </a:lnTo>
                  <a:lnTo>
                    <a:pt x="179" y="235"/>
                  </a:lnTo>
                  <a:lnTo>
                    <a:pt x="172" y="229"/>
                  </a:lnTo>
                  <a:lnTo>
                    <a:pt x="172" y="216"/>
                  </a:lnTo>
                  <a:lnTo>
                    <a:pt x="185" y="208"/>
                  </a:lnTo>
                  <a:lnTo>
                    <a:pt x="200" y="195"/>
                  </a:lnTo>
                  <a:lnTo>
                    <a:pt x="200" y="168"/>
                  </a:lnTo>
                  <a:lnTo>
                    <a:pt x="193" y="162"/>
                  </a:lnTo>
                  <a:lnTo>
                    <a:pt x="193" y="135"/>
                  </a:lnTo>
                  <a:lnTo>
                    <a:pt x="200" y="127"/>
                  </a:lnTo>
                  <a:lnTo>
                    <a:pt x="193" y="121"/>
                  </a:lnTo>
                  <a:lnTo>
                    <a:pt x="185" y="121"/>
                  </a:lnTo>
                  <a:lnTo>
                    <a:pt x="172" y="108"/>
                  </a:lnTo>
                  <a:lnTo>
                    <a:pt x="172" y="94"/>
                  </a:lnTo>
                  <a:lnTo>
                    <a:pt x="185" y="81"/>
                  </a:lnTo>
                  <a:lnTo>
                    <a:pt x="185" y="54"/>
                  </a:lnTo>
                  <a:lnTo>
                    <a:pt x="214" y="27"/>
                  </a:lnTo>
                  <a:lnTo>
                    <a:pt x="220" y="21"/>
                  </a:lnTo>
                  <a:lnTo>
                    <a:pt x="220" y="7"/>
                  </a:lnTo>
                  <a:lnTo>
                    <a:pt x="235" y="0"/>
                  </a:lnTo>
                  <a:lnTo>
                    <a:pt x="241" y="7"/>
                  </a:lnTo>
                  <a:lnTo>
                    <a:pt x="241" y="21"/>
                  </a:lnTo>
                  <a:lnTo>
                    <a:pt x="235" y="27"/>
                  </a:lnTo>
                  <a:lnTo>
                    <a:pt x="227" y="40"/>
                  </a:lnTo>
                  <a:lnTo>
                    <a:pt x="220" y="54"/>
                  </a:lnTo>
                  <a:lnTo>
                    <a:pt x="220" y="67"/>
                  </a:lnTo>
                  <a:lnTo>
                    <a:pt x="235" y="67"/>
                  </a:lnTo>
                  <a:lnTo>
                    <a:pt x="235" y="54"/>
                  </a:lnTo>
                  <a:lnTo>
                    <a:pt x="241" y="40"/>
                  </a:lnTo>
                  <a:lnTo>
                    <a:pt x="255" y="40"/>
                  </a:lnTo>
                  <a:lnTo>
                    <a:pt x="255" y="54"/>
                  </a:lnTo>
                  <a:lnTo>
                    <a:pt x="255" y="67"/>
                  </a:lnTo>
                  <a:lnTo>
                    <a:pt x="248" y="81"/>
                  </a:lnTo>
                  <a:lnTo>
                    <a:pt x="255" y="94"/>
                  </a:lnTo>
                  <a:lnTo>
                    <a:pt x="262" y="94"/>
                  </a:lnTo>
                  <a:lnTo>
                    <a:pt x="276" y="81"/>
                  </a:lnTo>
                  <a:lnTo>
                    <a:pt x="283" y="67"/>
                  </a:lnTo>
                  <a:lnTo>
                    <a:pt x="297" y="67"/>
                  </a:lnTo>
                  <a:lnTo>
                    <a:pt x="310" y="61"/>
                  </a:lnTo>
                  <a:lnTo>
                    <a:pt x="318" y="67"/>
                  </a:lnTo>
                  <a:lnTo>
                    <a:pt x="318" y="88"/>
                  </a:lnTo>
                  <a:lnTo>
                    <a:pt x="303" y="102"/>
                  </a:lnTo>
                  <a:lnTo>
                    <a:pt x="283" y="114"/>
                  </a:lnTo>
                  <a:lnTo>
                    <a:pt x="276" y="127"/>
                  </a:lnTo>
                  <a:lnTo>
                    <a:pt x="262" y="148"/>
                  </a:lnTo>
                  <a:lnTo>
                    <a:pt x="241" y="162"/>
                  </a:lnTo>
                  <a:lnTo>
                    <a:pt x="235" y="181"/>
                  </a:lnTo>
                  <a:lnTo>
                    <a:pt x="227" y="202"/>
                  </a:lnTo>
                  <a:lnTo>
                    <a:pt x="227" y="222"/>
                  </a:lnTo>
                  <a:lnTo>
                    <a:pt x="235" y="229"/>
                  </a:lnTo>
                  <a:lnTo>
                    <a:pt x="241" y="229"/>
                  </a:lnTo>
                  <a:lnTo>
                    <a:pt x="262" y="216"/>
                  </a:lnTo>
                  <a:lnTo>
                    <a:pt x="338" y="216"/>
                  </a:lnTo>
                  <a:lnTo>
                    <a:pt x="366" y="208"/>
                  </a:lnTo>
                  <a:lnTo>
                    <a:pt x="372" y="195"/>
                  </a:lnTo>
                  <a:lnTo>
                    <a:pt x="372" y="175"/>
                  </a:lnTo>
                  <a:lnTo>
                    <a:pt x="387" y="162"/>
                  </a:lnTo>
                  <a:lnTo>
                    <a:pt x="414" y="168"/>
                  </a:lnTo>
                  <a:lnTo>
                    <a:pt x="421" y="162"/>
                  </a:lnTo>
                  <a:lnTo>
                    <a:pt x="449" y="148"/>
                  </a:lnTo>
                  <a:lnTo>
                    <a:pt x="476" y="141"/>
                  </a:lnTo>
                  <a:lnTo>
                    <a:pt x="490" y="148"/>
                  </a:lnTo>
                  <a:lnTo>
                    <a:pt x="504" y="162"/>
                  </a:lnTo>
                  <a:lnTo>
                    <a:pt x="490" y="189"/>
                  </a:lnTo>
                  <a:lnTo>
                    <a:pt x="484" y="195"/>
                  </a:lnTo>
                  <a:lnTo>
                    <a:pt x="484" y="208"/>
                  </a:lnTo>
                  <a:lnTo>
                    <a:pt x="476" y="229"/>
                  </a:lnTo>
                  <a:lnTo>
                    <a:pt x="463" y="241"/>
                  </a:lnTo>
                  <a:lnTo>
                    <a:pt x="455" y="255"/>
                  </a:lnTo>
                  <a:lnTo>
                    <a:pt x="449" y="268"/>
                  </a:lnTo>
                  <a:lnTo>
                    <a:pt x="428" y="276"/>
                  </a:lnTo>
                  <a:lnTo>
                    <a:pt x="428" y="322"/>
                  </a:lnTo>
                  <a:lnTo>
                    <a:pt x="414" y="322"/>
                  </a:lnTo>
                  <a:lnTo>
                    <a:pt x="387" y="336"/>
                  </a:lnTo>
                  <a:lnTo>
                    <a:pt x="345" y="336"/>
                  </a:lnTo>
                  <a:lnTo>
                    <a:pt x="331" y="336"/>
                  </a:lnTo>
                  <a:lnTo>
                    <a:pt x="318" y="336"/>
                  </a:lnTo>
                  <a:lnTo>
                    <a:pt x="303" y="349"/>
                  </a:lnTo>
                  <a:lnTo>
                    <a:pt x="303" y="363"/>
                  </a:lnTo>
                  <a:lnTo>
                    <a:pt x="318" y="382"/>
                  </a:lnTo>
                  <a:lnTo>
                    <a:pt x="331" y="403"/>
                  </a:lnTo>
                  <a:lnTo>
                    <a:pt x="353" y="417"/>
                  </a:lnTo>
                  <a:lnTo>
                    <a:pt x="366" y="436"/>
                  </a:lnTo>
                  <a:lnTo>
                    <a:pt x="366" y="444"/>
                  </a:lnTo>
                  <a:lnTo>
                    <a:pt x="338" y="471"/>
                  </a:lnTo>
                  <a:lnTo>
                    <a:pt x="324" y="490"/>
                  </a:lnTo>
                  <a:lnTo>
                    <a:pt x="303" y="496"/>
                  </a:lnTo>
                  <a:lnTo>
                    <a:pt x="297" y="510"/>
                  </a:lnTo>
                  <a:lnTo>
                    <a:pt x="255" y="510"/>
                  </a:lnTo>
                  <a:lnTo>
                    <a:pt x="248" y="471"/>
                  </a:lnTo>
                  <a:lnTo>
                    <a:pt x="220" y="436"/>
                  </a:lnTo>
                  <a:lnTo>
                    <a:pt x="206" y="436"/>
                  </a:lnTo>
                  <a:lnTo>
                    <a:pt x="158" y="436"/>
                  </a:lnTo>
                  <a:lnTo>
                    <a:pt x="144" y="450"/>
                  </a:lnTo>
                  <a:lnTo>
                    <a:pt x="123" y="450"/>
                  </a:lnTo>
                  <a:lnTo>
                    <a:pt x="117" y="463"/>
                  </a:lnTo>
                  <a:lnTo>
                    <a:pt x="110" y="483"/>
                  </a:lnTo>
                  <a:lnTo>
                    <a:pt x="117" y="483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41" name="Freeform 153"/>
            <p:cNvSpPr>
              <a:spLocks/>
            </p:cNvSpPr>
            <p:nvPr/>
          </p:nvSpPr>
          <p:spPr bwMode="auto">
            <a:xfrm>
              <a:off x="6723063" y="3514725"/>
              <a:ext cx="152400" cy="122238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53"/>
                </a:cxn>
                <a:cxn ang="0">
                  <a:pos x="105" y="33"/>
                </a:cxn>
                <a:cxn ang="0">
                  <a:pos x="99" y="13"/>
                </a:cxn>
                <a:cxn ang="0">
                  <a:pos x="80" y="0"/>
                </a:cxn>
                <a:cxn ang="0">
                  <a:pos x="69" y="0"/>
                </a:cxn>
                <a:cxn ang="0">
                  <a:pos x="56" y="6"/>
                </a:cxn>
                <a:cxn ang="0">
                  <a:pos x="31" y="13"/>
                </a:cxn>
                <a:cxn ang="0">
                  <a:pos x="18" y="33"/>
                </a:cxn>
                <a:cxn ang="0">
                  <a:pos x="7" y="47"/>
                </a:cxn>
                <a:cxn ang="0">
                  <a:pos x="0" y="60"/>
                </a:cxn>
                <a:cxn ang="0">
                  <a:pos x="0" y="73"/>
                </a:cxn>
                <a:cxn ang="0">
                  <a:pos x="18" y="87"/>
                </a:cxn>
                <a:cxn ang="0">
                  <a:pos x="31" y="94"/>
                </a:cxn>
                <a:cxn ang="0">
                  <a:pos x="37" y="94"/>
                </a:cxn>
                <a:cxn ang="0">
                  <a:pos x="44" y="87"/>
                </a:cxn>
                <a:cxn ang="0">
                  <a:pos x="69" y="94"/>
                </a:cxn>
                <a:cxn ang="0">
                  <a:pos x="105" y="73"/>
                </a:cxn>
                <a:cxn ang="0">
                  <a:pos x="124" y="67"/>
                </a:cxn>
              </a:cxnLst>
              <a:rect l="0" t="0" r="r" b="b"/>
              <a:pathLst>
                <a:path w="125" h="95">
                  <a:moveTo>
                    <a:pt x="124" y="67"/>
                  </a:moveTo>
                  <a:lnTo>
                    <a:pt x="124" y="53"/>
                  </a:lnTo>
                  <a:lnTo>
                    <a:pt x="105" y="33"/>
                  </a:lnTo>
                  <a:lnTo>
                    <a:pt x="99" y="13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56" y="6"/>
                  </a:lnTo>
                  <a:lnTo>
                    <a:pt x="31" y="13"/>
                  </a:lnTo>
                  <a:lnTo>
                    <a:pt x="18" y="33"/>
                  </a:lnTo>
                  <a:lnTo>
                    <a:pt x="7" y="47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18" y="87"/>
                  </a:lnTo>
                  <a:lnTo>
                    <a:pt x="31" y="94"/>
                  </a:lnTo>
                  <a:lnTo>
                    <a:pt x="37" y="94"/>
                  </a:lnTo>
                  <a:lnTo>
                    <a:pt x="44" y="87"/>
                  </a:lnTo>
                  <a:lnTo>
                    <a:pt x="69" y="94"/>
                  </a:lnTo>
                  <a:lnTo>
                    <a:pt x="105" y="73"/>
                  </a:lnTo>
                  <a:lnTo>
                    <a:pt x="124" y="67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42" name="Freeform 154"/>
            <p:cNvSpPr>
              <a:spLocks/>
            </p:cNvSpPr>
            <p:nvPr/>
          </p:nvSpPr>
          <p:spPr bwMode="auto">
            <a:xfrm>
              <a:off x="6723063" y="3514725"/>
              <a:ext cx="169862" cy="122238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37" y="53"/>
                </a:cxn>
                <a:cxn ang="0">
                  <a:pos x="116" y="33"/>
                </a:cxn>
                <a:cxn ang="0">
                  <a:pos x="110" y="13"/>
                </a:cxn>
                <a:cxn ang="0">
                  <a:pos x="89" y="0"/>
                </a:cxn>
                <a:cxn ang="0">
                  <a:pos x="75" y="0"/>
                </a:cxn>
                <a:cxn ang="0">
                  <a:pos x="62" y="6"/>
                </a:cxn>
                <a:cxn ang="0">
                  <a:pos x="34" y="13"/>
                </a:cxn>
                <a:cxn ang="0">
                  <a:pos x="20" y="33"/>
                </a:cxn>
                <a:cxn ang="0">
                  <a:pos x="7" y="47"/>
                </a:cxn>
                <a:cxn ang="0">
                  <a:pos x="0" y="60"/>
                </a:cxn>
                <a:cxn ang="0">
                  <a:pos x="0" y="74"/>
                </a:cxn>
                <a:cxn ang="0">
                  <a:pos x="20" y="87"/>
                </a:cxn>
                <a:cxn ang="0">
                  <a:pos x="34" y="94"/>
                </a:cxn>
                <a:cxn ang="0">
                  <a:pos x="41" y="94"/>
                </a:cxn>
                <a:cxn ang="0">
                  <a:pos x="49" y="87"/>
                </a:cxn>
                <a:cxn ang="0">
                  <a:pos x="75" y="94"/>
                </a:cxn>
                <a:cxn ang="0">
                  <a:pos x="116" y="74"/>
                </a:cxn>
                <a:cxn ang="0">
                  <a:pos x="137" y="66"/>
                </a:cxn>
              </a:cxnLst>
              <a:rect l="0" t="0" r="r" b="b"/>
              <a:pathLst>
                <a:path w="138" h="95">
                  <a:moveTo>
                    <a:pt x="137" y="66"/>
                  </a:moveTo>
                  <a:lnTo>
                    <a:pt x="137" y="53"/>
                  </a:lnTo>
                  <a:lnTo>
                    <a:pt x="116" y="33"/>
                  </a:lnTo>
                  <a:lnTo>
                    <a:pt x="110" y="13"/>
                  </a:lnTo>
                  <a:lnTo>
                    <a:pt x="89" y="0"/>
                  </a:lnTo>
                  <a:lnTo>
                    <a:pt x="75" y="0"/>
                  </a:lnTo>
                  <a:lnTo>
                    <a:pt x="62" y="6"/>
                  </a:lnTo>
                  <a:lnTo>
                    <a:pt x="34" y="13"/>
                  </a:lnTo>
                  <a:lnTo>
                    <a:pt x="20" y="33"/>
                  </a:lnTo>
                  <a:lnTo>
                    <a:pt x="7" y="47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20" y="87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9" y="87"/>
                  </a:lnTo>
                  <a:lnTo>
                    <a:pt x="75" y="94"/>
                  </a:lnTo>
                  <a:lnTo>
                    <a:pt x="116" y="74"/>
                  </a:lnTo>
                  <a:lnTo>
                    <a:pt x="137" y="6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43" name="Freeform 155"/>
            <p:cNvSpPr>
              <a:spLocks/>
            </p:cNvSpPr>
            <p:nvPr/>
          </p:nvSpPr>
          <p:spPr bwMode="auto">
            <a:xfrm>
              <a:off x="6316663" y="3362325"/>
              <a:ext cx="225425" cy="393700"/>
            </a:xfrm>
            <a:custGeom>
              <a:avLst/>
              <a:gdLst/>
              <a:ahLst/>
              <a:cxnLst>
                <a:cxn ang="0">
                  <a:pos x="32" y="301"/>
                </a:cxn>
                <a:cxn ang="0">
                  <a:pos x="19" y="295"/>
                </a:cxn>
                <a:cxn ang="0">
                  <a:pos x="13" y="309"/>
                </a:cxn>
                <a:cxn ang="0">
                  <a:pos x="0" y="301"/>
                </a:cxn>
                <a:cxn ang="0">
                  <a:pos x="7" y="287"/>
                </a:cxn>
                <a:cxn ang="0">
                  <a:pos x="26" y="275"/>
                </a:cxn>
                <a:cxn ang="0">
                  <a:pos x="32" y="255"/>
                </a:cxn>
                <a:cxn ang="0">
                  <a:pos x="45" y="230"/>
                </a:cxn>
                <a:cxn ang="0">
                  <a:pos x="39" y="216"/>
                </a:cxn>
                <a:cxn ang="0">
                  <a:pos x="26" y="210"/>
                </a:cxn>
                <a:cxn ang="0">
                  <a:pos x="19" y="163"/>
                </a:cxn>
                <a:cxn ang="0">
                  <a:pos x="7" y="163"/>
                </a:cxn>
                <a:cxn ang="0">
                  <a:pos x="7" y="157"/>
                </a:cxn>
                <a:cxn ang="0">
                  <a:pos x="13" y="137"/>
                </a:cxn>
                <a:cxn ang="0">
                  <a:pos x="0" y="118"/>
                </a:cxn>
                <a:cxn ang="0">
                  <a:pos x="0" y="104"/>
                </a:cxn>
                <a:cxn ang="0">
                  <a:pos x="19" y="90"/>
                </a:cxn>
                <a:cxn ang="0">
                  <a:pos x="26" y="59"/>
                </a:cxn>
                <a:cxn ang="0">
                  <a:pos x="32" y="19"/>
                </a:cxn>
                <a:cxn ang="0">
                  <a:pos x="39" y="0"/>
                </a:cxn>
                <a:cxn ang="0">
                  <a:pos x="84" y="0"/>
                </a:cxn>
                <a:cxn ang="0">
                  <a:pos x="109" y="31"/>
                </a:cxn>
                <a:cxn ang="0">
                  <a:pos x="109" y="45"/>
                </a:cxn>
                <a:cxn ang="0">
                  <a:pos x="90" y="65"/>
                </a:cxn>
                <a:cxn ang="0">
                  <a:pos x="90" y="72"/>
                </a:cxn>
                <a:cxn ang="0">
                  <a:pos x="130" y="72"/>
                </a:cxn>
                <a:cxn ang="0">
                  <a:pos x="162" y="98"/>
                </a:cxn>
                <a:cxn ang="0">
                  <a:pos x="167" y="118"/>
                </a:cxn>
                <a:cxn ang="0">
                  <a:pos x="155" y="130"/>
                </a:cxn>
                <a:cxn ang="0">
                  <a:pos x="155" y="143"/>
                </a:cxn>
                <a:cxn ang="0">
                  <a:pos x="167" y="157"/>
                </a:cxn>
                <a:cxn ang="0">
                  <a:pos x="174" y="157"/>
                </a:cxn>
                <a:cxn ang="0">
                  <a:pos x="182" y="163"/>
                </a:cxn>
                <a:cxn ang="0">
                  <a:pos x="174" y="171"/>
                </a:cxn>
                <a:cxn ang="0">
                  <a:pos x="174" y="196"/>
                </a:cxn>
                <a:cxn ang="0">
                  <a:pos x="182" y="202"/>
                </a:cxn>
                <a:cxn ang="0">
                  <a:pos x="182" y="230"/>
                </a:cxn>
                <a:cxn ang="0">
                  <a:pos x="155" y="249"/>
                </a:cxn>
                <a:cxn ang="0">
                  <a:pos x="155" y="263"/>
                </a:cxn>
                <a:cxn ang="0">
                  <a:pos x="162" y="269"/>
                </a:cxn>
                <a:cxn ang="0">
                  <a:pos x="155" y="287"/>
                </a:cxn>
                <a:cxn ang="0">
                  <a:pos x="142" y="287"/>
                </a:cxn>
                <a:cxn ang="0">
                  <a:pos x="122" y="275"/>
                </a:cxn>
                <a:cxn ang="0">
                  <a:pos x="97" y="275"/>
                </a:cxn>
                <a:cxn ang="0">
                  <a:pos x="72" y="295"/>
                </a:cxn>
                <a:cxn ang="0">
                  <a:pos x="45" y="301"/>
                </a:cxn>
                <a:cxn ang="0">
                  <a:pos x="32" y="301"/>
                </a:cxn>
              </a:cxnLst>
              <a:rect l="0" t="0" r="r" b="b"/>
              <a:pathLst>
                <a:path w="183" h="310">
                  <a:moveTo>
                    <a:pt x="32" y="301"/>
                  </a:moveTo>
                  <a:lnTo>
                    <a:pt x="19" y="295"/>
                  </a:lnTo>
                  <a:lnTo>
                    <a:pt x="13" y="309"/>
                  </a:lnTo>
                  <a:lnTo>
                    <a:pt x="0" y="301"/>
                  </a:lnTo>
                  <a:lnTo>
                    <a:pt x="7" y="287"/>
                  </a:lnTo>
                  <a:lnTo>
                    <a:pt x="26" y="275"/>
                  </a:lnTo>
                  <a:lnTo>
                    <a:pt x="32" y="255"/>
                  </a:lnTo>
                  <a:lnTo>
                    <a:pt x="45" y="230"/>
                  </a:lnTo>
                  <a:lnTo>
                    <a:pt x="39" y="216"/>
                  </a:lnTo>
                  <a:lnTo>
                    <a:pt x="26" y="210"/>
                  </a:lnTo>
                  <a:lnTo>
                    <a:pt x="19" y="163"/>
                  </a:lnTo>
                  <a:lnTo>
                    <a:pt x="7" y="163"/>
                  </a:lnTo>
                  <a:lnTo>
                    <a:pt x="7" y="157"/>
                  </a:lnTo>
                  <a:lnTo>
                    <a:pt x="13" y="137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19" y="90"/>
                  </a:lnTo>
                  <a:lnTo>
                    <a:pt x="26" y="59"/>
                  </a:lnTo>
                  <a:lnTo>
                    <a:pt x="32" y="19"/>
                  </a:lnTo>
                  <a:lnTo>
                    <a:pt x="39" y="0"/>
                  </a:lnTo>
                  <a:lnTo>
                    <a:pt x="84" y="0"/>
                  </a:lnTo>
                  <a:lnTo>
                    <a:pt x="109" y="31"/>
                  </a:lnTo>
                  <a:lnTo>
                    <a:pt x="109" y="45"/>
                  </a:lnTo>
                  <a:lnTo>
                    <a:pt x="90" y="65"/>
                  </a:lnTo>
                  <a:lnTo>
                    <a:pt x="90" y="72"/>
                  </a:lnTo>
                  <a:lnTo>
                    <a:pt x="130" y="72"/>
                  </a:lnTo>
                  <a:lnTo>
                    <a:pt x="162" y="98"/>
                  </a:lnTo>
                  <a:lnTo>
                    <a:pt x="167" y="118"/>
                  </a:lnTo>
                  <a:lnTo>
                    <a:pt x="155" y="130"/>
                  </a:lnTo>
                  <a:lnTo>
                    <a:pt x="155" y="143"/>
                  </a:lnTo>
                  <a:lnTo>
                    <a:pt x="167" y="157"/>
                  </a:lnTo>
                  <a:lnTo>
                    <a:pt x="174" y="157"/>
                  </a:lnTo>
                  <a:lnTo>
                    <a:pt x="182" y="163"/>
                  </a:lnTo>
                  <a:lnTo>
                    <a:pt x="174" y="171"/>
                  </a:lnTo>
                  <a:lnTo>
                    <a:pt x="174" y="196"/>
                  </a:lnTo>
                  <a:lnTo>
                    <a:pt x="182" y="202"/>
                  </a:lnTo>
                  <a:lnTo>
                    <a:pt x="182" y="230"/>
                  </a:lnTo>
                  <a:lnTo>
                    <a:pt x="155" y="249"/>
                  </a:lnTo>
                  <a:lnTo>
                    <a:pt x="155" y="263"/>
                  </a:lnTo>
                  <a:lnTo>
                    <a:pt x="162" y="269"/>
                  </a:lnTo>
                  <a:lnTo>
                    <a:pt x="155" y="287"/>
                  </a:lnTo>
                  <a:lnTo>
                    <a:pt x="142" y="287"/>
                  </a:lnTo>
                  <a:lnTo>
                    <a:pt x="122" y="275"/>
                  </a:lnTo>
                  <a:lnTo>
                    <a:pt x="97" y="275"/>
                  </a:lnTo>
                  <a:lnTo>
                    <a:pt x="72" y="295"/>
                  </a:lnTo>
                  <a:lnTo>
                    <a:pt x="45" y="301"/>
                  </a:lnTo>
                  <a:lnTo>
                    <a:pt x="32" y="301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44" name="Freeform 156"/>
            <p:cNvSpPr>
              <a:spLocks/>
            </p:cNvSpPr>
            <p:nvPr/>
          </p:nvSpPr>
          <p:spPr bwMode="auto">
            <a:xfrm>
              <a:off x="6316663" y="3362325"/>
              <a:ext cx="236537" cy="400050"/>
            </a:xfrm>
            <a:custGeom>
              <a:avLst/>
              <a:gdLst/>
              <a:ahLst/>
              <a:cxnLst>
                <a:cxn ang="0">
                  <a:pos x="34" y="306"/>
                </a:cxn>
                <a:cxn ang="0">
                  <a:pos x="20" y="300"/>
                </a:cxn>
                <a:cxn ang="0">
                  <a:pos x="13" y="314"/>
                </a:cxn>
                <a:cxn ang="0">
                  <a:pos x="0" y="306"/>
                </a:cxn>
                <a:cxn ang="0">
                  <a:pos x="7" y="293"/>
                </a:cxn>
                <a:cxn ang="0">
                  <a:pos x="28" y="279"/>
                </a:cxn>
                <a:cxn ang="0">
                  <a:pos x="34" y="260"/>
                </a:cxn>
                <a:cxn ang="0">
                  <a:pos x="47" y="233"/>
                </a:cxn>
                <a:cxn ang="0">
                  <a:pos x="41" y="219"/>
                </a:cxn>
                <a:cxn ang="0">
                  <a:pos x="28" y="213"/>
                </a:cxn>
                <a:cxn ang="0">
                  <a:pos x="20" y="165"/>
                </a:cxn>
                <a:cxn ang="0">
                  <a:pos x="7" y="165"/>
                </a:cxn>
                <a:cxn ang="0">
                  <a:pos x="7" y="159"/>
                </a:cxn>
                <a:cxn ang="0">
                  <a:pos x="13" y="140"/>
                </a:cxn>
                <a:cxn ang="0">
                  <a:pos x="0" y="119"/>
                </a:cxn>
                <a:cxn ang="0">
                  <a:pos x="0" y="106"/>
                </a:cxn>
                <a:cxn ang="0">
                  <a:pos x="20" y="92"/>
                </a:cxn>
                <a:cxn ang="0">
                  <a:pos x="28" y="59"/>
                </a:cxn>
                <a:cxn ang="0">
                  <a:pos x="34" y="19"/>
                </a:cxn>
                <a:cxn ang="0">
                  <a:pos x="41" y="0"/>
                </a:cxn>
                <a:cxn ang="0">
                  <a:pos x="89" y="0"/>
                </a:cxn>
                <a:cxn ang="0">
                  <a:pos x="116" y="32"/>
                </a:cxn>
                <a:cxn ang="0">
                  <a:pos x="116" y="46"/>
                </a:cxn>
                <a:cxn ang="0">
                  <a:pos x="95" y="65"/>
                </a:cxn>
                <a:cxn ang="0">
                  <a:pos x="95" y="73"/>
                </a:cxn>
                <a:cxn ang="0">
                  <a:pos x="136" y="73"/>
                </a:cxn>
                <a:cxn ang="0">
                  <a:pos x="171" y="100"/>
                </a:cxn>
                <a:cxn ang="0">
                  <a:pos x="177" y="119"/>
                </a:cxn>
                <a:cxn ang="0">
                  <a:pos x="163" y="133"/>
                </a:cxn>
                <a:cxn ang="0">
                  <a:pos x="163" y="146"/>
                </a:cxn>
                <a:cxn ang="0">
                  <a:pos x="177" y="159"/>
                </a:cxn>
                <a:cxn ang="0">
                  <a:pos x="184" y="159"/>
                </a:cxn>
                <a:cxn ang="0">
                  <a:pos x="192" y="165"/>
                </a:cxn>
                <a:cxn ang="0">
                  <a:pos x="184" y="173"/>
                </a:cxn>
                <a:cxn ang="0">
                  <a:pos x="184" y="200"/>
                </a:cxn>
                <a:cxn ang="0">
                  <a:pos x="192" y="206"/>
                </a:cxn>
                <a:cxn ang="0">
                  <a:pos x="192" y="233"/>
                </a:cxn>
                <a:cxn ang="0">
                  <a:pos x="163" y="254"/>
                </a:cxn>
                <a:cxn ang="0">
                  <a:pos x="163" y="267"/>
                </a:cxn>
                <a:cxn ang="0">
                  <a:pos x="171" y="273"/>
                </a:cxn>
                <a:cxn ang="0">
                  <a:pos x="163" y="293"/>
                </a:cxn>
                <a:cxn ang="0">
                  <a:pos x="150" y="293"/>
                </a:cxn>
                <a:cxn ang="0">
                  <a:pos x="129" y="279"/>
                </a:cxn>
                <a:cxn ang="0">
                  <a:pos x="102" y="279"/>
                </a:cxn>
                <a:cxn ang="0">
                  <a:pos x="75" y="300"/>
                </a:cxn>
                <a:cxn ang="0">
                  <a:pos x="47" y="306"/>
                </a:cxn>
                <a:cxn ang="0">
                  <a:pos x="34" y="306"/>
                </a:cxn>
              </a:cxnLst>
              <a:rect l="0" t="0" r="r" b="b"/>
              <a:pathLst>
                <a:path w="193" h="315">
                  <a:moveTo>
                    <a:pt x="34" y="306"/>
                  </a:moveTo>
                  <a:lnTo>
                    <a:pt x="20" y="300"/>
                  </a:lnTo>
                  <a:lnTo>
                    <a:pt x="13" y="314"/>
                  </a:lnTo>
                  <a:lnTo>
                    <a:pt x="0" y="306"/>
                  </a:lnTo>
                  <a:lnTo>
                    <a:pt x="7" y="293"/>
                  </a:lnTo>
                  <a:lnTo>
                    <a:pt x="28" y="279"/>
                  </a:lnTo>
                  <a:lnTo>
                    <a:pt x="34" y="260"/>
                  </a:lnTo>
                  <a:lnTo>
                    <a:pt x="47" y="233"/>
                  </a:lnTo>
                  <a:lnTo>
                    <a:pt x="41" y="219"/>
                  </a:lnTo>
                  <a:lnTo>
                    <a:pt x="28" y="213"/>
                  </a:lnTo>
                  <a:lnTo>
                    <a:pt x="20" y="165"/>
                  </a:lnTo>
                  <a:lnTo>
                    <a:pt x="7" y="165"/>
                  </a:lnTo>
                  <a:lnTo>
                    <a:pt x="7" y="159"/>
                  </a:lnTo>
                  <a:lnTo>
                    <a:pt x="13" y="140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20" y="92"/>
                  </a:lnTo>
                  <a:lnTo>
                    <a:pt x="28" y="59"/>
                  </a:lnTo>
                  <a:lnTo>
                    <a:pt x="34" y="19"/>
                  </a:lnTo>
                  <a:lnTo>
                    <a:pt x="41" y="0"/>
                  </a:lnTo>
                  <a:lnTo>
                    <a:pt x="89" y="0"/>
                  </a:lnTo>
                  <a:lnTo>
                    <a:pt x="116" y="32"/>
                  </a:lnTo>
                  <a:lnTo>
                    <a:pt x="116" y="46"/>
                  </a:lnTo>
                  <a:lnTo>
                    <a:pt x="95" y="65"/>
                  </a:lnTo>
                  <a:lnTo>
                    <a:pt x="95" y="73"/>
                  </a:lnTo>
                  <a:lnTo>
                    <a:pt x="136" y="73"/>
                  </a:lnTo>
                  <a:lnTo>
                    <a:pt x="171" y="100"/>
                  </a:lnTo>
                  <a:lnTo>
                    <a:pt x="177" y="119"/>
                  </a:lnTo>
                  <a:lnTo>
                    <a:pt x="163" y="133"/>
                  </a:lnTo>
                  <a:lnTo>
                    <a:pt x="163" y="146"/>
                  </a:lnTo>
                  <a:lnTo>
                    <a:pt x="177" y="159"/>
                  </a:lnTo>
                  <a:lnTo>
                    <a:pt x="184" y="159"/>
                  </a:lnTo>
                  <a:lnTo>
                    <a:pt x="192" y="165"/>
                  </a:lnTo>
                  <a:lnTo>
                    <a:pt x="184" y="173"/>
                  </a:lnTo>
                  <a:lnTo>
                    <a:pt x="184" y="200"/>
                  </a:lnTo>
                  <a:lnTo>
                    <a:pt x="192" y="206"/>
                  </a:lnTo>
                  <a:lnTo>
                    <a:pt x="192" y="233"/>
                  </a:lnTo>
                  <a:lnTo>
                    <a:pt x="163" y="254"/>
                  </a:lnTo>
                  <a:lnTo>
                    <a:pt x="163" y="267"/>
                  </a:lnTo>
                  <a:lnTo>
                    <a:pt x="171" y="273"/>
                  </a:lnTo>
                  <a:lnTo>
                    <a:pt x="163" y="293"/>
                  </a:lnTo>
                  <a:lnTo>
                    <a:pt x="150" y="293"/>
                  </a:lnTo>
                  <a:lnTo>
                    <a:pt x="129" y="279"/>
                  </a:lnTo>
                  <a:lnTo>
                    <a:pt x="102" y="279"/>
                  </a:lnTo>
                  <a:lnTo>
                    <a:pt x="75" y="300"/>
                  </a:lnTo>
                  <a:lnTo>
                    <a:pt x="47" y="306"/>
                  </a:lnTo>
                  <a:lnTo>
                    <a:pt x="34" y="30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45" name="Freeform 157"/>
            <p:cNvSpPr>
              <a:spLocks/>
            </p:cNvSpPr>
            <p:nvPr/>
          </p:nvSpPr>
          <p:spPr bwMode="auto">
            <a:xfrm>
              <a:off x="6529388" y="3049588"/>
              <a:ext cx="509587" cy="647700"/>
            </a:xfrm>
            <a:custGeom>
              <a:avLst/>
              <a:gdLst/>
              <a:ahLst/>
              <a:cxnLst>
                <a:cxn ang="0">
                  <a:pos x="181" y="467"/>
                </a:cxn>
                <a:cxn ang="0">
                  <a:pos x="148" y="494"/>
                </a:cxn>
                <a:cxn ang="0">
                  <a:pos x="54" y="508"/>
                </a:cxn>
                <a:cxn ang="0">
                  <a:pos x="40" y="481"/>
                </a:cxn>
                <a:cxn ang="0">
                  <a:pos x="67" y="434"/>
                </a:cxn>
                <a:cxn ang="0">
                  <a:pos x="96" y="394"/>
                </a:cxn>
                <a:cxn ang="0">
                  <a:pos x="129" y="349"/>
                </a:cxn>
                <a:cxn ang="0">
                  <a:pos x="108" y="349"/>
                </a:cxn>
                <a:cxn ang="0">
                  <a:pos x="88" y="362"/>
                </a:cxn>
                <a:cxn ang="0">
                  <a:pos x="75" y="376"/>
                </a:cxn>
                <a:cxn ang="0">
                  <a:pos x="61" y="362"/>
                </a:cxn>
                <a:cxn ang="0">
                  <a:pos x="67" y="322"/>
                </a:cxn>
                <a:cxn ang="0">
                  <a:pos x="48" y="335"/>
                </a:cxn>
                <a:cxn ang="0">
                  <a:pos x="34" y="349"/>
                </a:cxn>
                <a:cxn ang="0">
                  <a:pos x="40" y="322"/>
                </a:cxn>
                <a:cxn ang="0">
                  <a:pos x="54" y="302"/>
                </a:cxn>
                <a:cxn ang="0">
                  <a:pos x="48" y="283"/>
                </a:cxn>
                <a:cxn ang="0">
                  <a:pos x="28" y="316"/>
                </a:cxn>
                <a:cxn ang="0">
                  <a:pos x="0" y="316"/>
                </a:cxn>
                <a:cxn ang="0">
                  <a:pos x="15" y="269"/>
                </a:cxn>
                <a:cxn ang="0">
                  <a:pos x="34" y="217"/>
                </a:cxn>
                <a:cxn ang="0">
                  <a:pos x="48" y="178"/>
                </a:cxn>
                <a:cxn ang="0">
                  <a:pos x="54" y="145"/>
                </a:cxn>
                <a:cxn ang="0">
                  <a:pos x="102" y="125"/>
                </a:cxn>
                <a:cxn ang="0">
                  <a:pos x="129" y="98"/>
                </a:cxn>
                <a:cxn ang="0">
                  <a:pos x="181" y="112"/>
                </a:cxn>
                <a:cxn ang="0">
                  <a:pos x="224" y="112"/>
                </a:cxn>
                <a:cxn ang="0">
                  <a:pos x="230" y="79"/>
                </a:cxn>
                <a:cxn ang="0">
                  <a:pos x="224" y="26"/>
                </a:cxn>
                <a:cxn ang="0">
                  <a:pos x="263" y="0"/>
                </a:cxn>
                <a:cxn ang="0">
                  <a:pos x="330" y="40"/>
                </a:cxn>
                <a:cxn ang="0">
                  <a:pos x="372" y="71"/>
                </a:cxn>
                <a:cxn ang="0">
                  <a:pos x="405" y="98"/>
                </a:cxn>
                <a:cxn ang="0">
                  <a:pos x="405" y="112"/>
                </a:cxn>
                <a:cxn ang="0">
                  <a:pos x="330" y="217"/>
                </a:cxn>
                <a:cxn ang="0">
                  <a:pos x="263" y="223"/>
                </a:cxn>
                <a:cxn ang="0">
                  <a:pos x="230" y="257"/>
                </a:cxn>
                <a:cxn ang="0">
                  <a:pos x="270" y="308"/>
                </a:cxn>
                <a:cxn ang="0">
                  <a:pos x="291" y="329"/>
                </a:cxn>
                <a:cxn ang="0">
                  <a:pos x="309" y="322"/>
                </a:cxn>
                <a:cxn ang="0">
                  <a:pos x="338" y="349"/>
                </a:cxn>
                <a:cxn ang="0">
                  <a:pos x="330" y="415"/>
                </a:cxn>
                <a:cxn ang="0">
                  <a:pos x="309" y="434"/>
                </a:cxn>
                <a:cxn ang="0">
                  <a:pos x="284" y="407"/>
                </a:cxn>
                <a:cxn ang="0">
                  <a:pos x="257" y="370"/>
                </a:cxn>
                <a:cxn ang="0">
                  <a:pos x="224" y="356"/>
                </a:cxn>
                <a:cxn ang="0">
                  <a:pos x="181" y="370"/>
                </a:cxn>
                <a:cxn ang="0">
                  <a:pos x="148" y="407"/>
                </a:cxn>
                <a:cxn ang="0">
                  <a:pos x="156" y="434"/>
                </a:cxn>
              </a:cxnLst>
              <a:rect l="0" t="0" r="r" b="b"/>
              <a:pathLst>
                <a:path w="413" h="509">
                  <a:moveTo>
                    <a:pt x="181" y="448"/>
                  </a:moveTo>
                  <a:lnTo>
                    <a:pt x="181" y="467"/>
                  </a:lnTo>
                  <a:lnTo>
                    <a:pt x="175" y="487"/>
                  </a:lnTo>
                  <a:lnTo>
                    <a:pt x="148" y="494"/>
                  </a:lnTo>
                  <a:lnTo>
                    <a:pt x="75" y="494"/>
                  </a:lnTo>
                  <a:lnTo>
                    <a:pt x="54" y="508"/>
                  </a:lnTo>
                  <a:lnTo>
                    <a:pt x="40" y="500"/>
                  </a:lnTo>
                  <a:lnTo>
                    <a:pt x="40" y="481"/>
                  </a:lnTo>
                  <a:lnTo>
                    <a:pt x="54" y="442"/>
                  </a:lnTo>
                  <a:lnTo>
                    <a:pt x="67" y="434"/>
                  </a:lnTo>
                  <a:lnTo>
                    <a:pt x="88" y="407"/>
                  </a:lnTo>
                  <a:lnTo>
                    <a:pt x="96" y="394"/>
                  </a:lnTo>
                  <a:lnTo>
                    <a:pt x="129" y="370"/>
                  </a:lnTo>
                  <a:lnTo>
                    <a:pt x="129" y="349"/>
                  </a:lnTo>
                  <a:lnTo>
                    <a:pt x="114" y="343"/>
                  </a:lnTo>
                  <a:lnTo>
                    <a:pt x="108" y="349"/>
                  </a:lnTo>
                  <a:lnTo>
                    <a:pt x="96" y="349"/>
                  </a:lnTo>
                  <a:lnTo>
                    <a:pt x="88" y="362"/>
                  </a:lnTo>
                  <a:lnTo>
                    <a:pt x="82" y="370"/>
                  </a:lnTo>
                  <a:lnTo>
                    <a:pt x="75" y="376"/>
                  </a:lnTo>
                  <a:lnTo>
                    <a:pt x="67" y="376"/>
                  </a:lnTo>
                  <a:lnTo>
                    <a:pt x="61" y="362"/>
                  </a:lnTo>
                  <a:lnTo>
                    <a:pt x="67" y="349"/>
                  </a:lnTo>
                  <a:lnTo>
                    <a:pt x="67" y="322"/>
                  </a:lnTo>
                  <a:lnTo>
                    <a:pt x="54" y="322"/>
                  </a:lnTo>
                  <a:lnTo>
                    <a:pt x="48" y="335"/>
                  </a:lnTo>
                  <a:lnTo>
                    <a:pt x="48" y="349"/>
                  </a:lnTo>
                  <a:lnTo>
                    <a:pt x="34" y="349"/>
                  </a:lnTo>
                  <a:lnTo>
                    <a:pt x="34" y="335"/>
                  </a:lnTo>
                  <a:lnTo>
                    <a:pt x="40" y="322"/>
                  </a:lnTo>
                  <a:lnTo>
                    <a:pt x="48" y="308"/>
                  </a:lnTo>
                  <a:lnTo>
                    <a:pt x="54" y="302"/>
                  </a:lnTo>
                  <a:lnTo>
                    <a:pt x="54" y="290"/>
                  </a:lnTo>
                  <a:lnTo>
                    <a:pt x="48" y="283"/>
                  </a:lnTo>
                  <a:lnTo>
                    <a:pt x="34" y="290"/>
                  </a:lnTo>
                  <a:lnTo>
                    <a:pt x="28" y="316"/>
                  </a:lnTo>
                  <a:lnTo>
                    <a:pt x="0" y="343"/>
                  </a:lnTo>
                  <a:lnTo>
                    <a:pt x="0" y="316"/>
                  </a:lnTo>
                  <a:lnTo>
                    <a:pt x="0" y="290"/>
                  </a:lnTo>
                  <a:lnTo>
                    <a:pt x="15" y="269"/>
                  </a:lnTo>
                  <a:lnTo>
                    <a:pt x="15" y="244"/>
                  </a:lnTo>
                  <a:lnTo>
                    <a:pt x="34" y="217"/>
                  </a:lnTo>
                  <a:lnTo>
                    <a:pt x="48" y="205"/>
                  </a:lnTo>
                  <a:lnTo>
                    <a:pt x="48" y="178"/>
                  </a:lnTo>
                  <a:lnTo>
                    <a:pt x="61" y="170"/>
                  </a:lnTo>
                  <a:lnTo>
                    <a:pt x="54" y="145"/>
                  </a:lnTo>
                  <a:lnTo>
                    <a:pt x="67" y="137"/>
                  </a:lnTo>
                  <a:lnTo>
                    <a:pt x="102" y="125"/>
                  </a:lnTo>
                  <a:lnTo>
                    <a:pt x="108" y="119"/>
                  </a:lnTo>
                  <a:lnTo>
                    <a:pt x="129" y="98"/>
                  </a:lnTo>
                  <a:lnTo>
                    <a:pt x="148" y="92"/>
                  </a:lnTo>
                  <a:lnTo>
                    <a:pt x="181" y="112"/>
                  </a:lnTo>
                  <a:lnTo>
                    <a:pt x="210" y="112"/>
                  </a:lnTo>
                  <a:lnTo>
                    <a:pt x="224" y="112"/>
                  </a:lnTo>
                  <a:lnTo>
                    <a:pt x="230" y="112"/>
                  </a:lnTo>
                  <a:lnTo>
                    <a:pt x="230" y="79"/>
                  </a:lnTo>
                  <a:lnTo>
                    <a:pt x="224" y="58"/>
                  </a:lnTo>
                  <a:lnTo>
                    <a:pt x="224" y="26"/>
                  </a:lnTo>
                  <a:lnTo>
                    <a:pt x="237" y="13"/>
                  </a:lnTo>
                  <a:lnTo>
                    <a:pt x="263" y="0"/>
                  </a:lnTo>
                  <a:lnTo>
                    <a:pt x="317" y="26"/>
                  </a:lnTo>
                  <a:lnTo>
                    <a:pt x="330" y="40"/>
                  </a:lnTo>
                  <a:lnTo>
                    <a:pt x="344" y="71"/>
                  </a:lnTo>
                  <a:lnTo>
                    <a:pt x="372" y="71"/>
                  </a:lnTo>
                  <a:lnTo>
                    <a:pt x="384" y="85"/>
                  </a:lnTo>
                  <a:lnTo>
                    <a:pt x="405" y="98"/>
                  </a:lnTo>
                  <a:lnTo>
                    <a:pt x="412" y="98"/>
                  </a:lnTo>
                  <a:lnTo>
                    <a:pt x="405" y="112"/>
                  </a:lnTo>
                  <a:lnTo>
                    <a:pt x="351" y="151"/>
                  </a:lnTo>
                  <a:lnTo>
                    <a:pt x="330" y="217"/>
                  </a:lnTo>
                  <a:lnTo>
                    <a:pt x="317" y="223"/>
                  </a:lnTo>
                  <a:lnTo>
                    <a:pt x="263" y="223"/>
                  </a:lnTo>
                  <a:lnTo>
                    <a:pt x="230" y="244"/>
                  </a:lnTo>
                  <a:lnTo>
                    <a:pt x="230" y="257"/>
                  </a:lnTo>
                  <a:lnTo>
                    <a:pt x="230" y="296"/>
                  </a:lnTo>
                  <a:lnTo>
                    <a:pt x="270" y="308"/>
                  </a:lnTo>
                  <a:lnTo>
                    <a:pt x="284" y="329"/>
                  </a:lnTo>
                  <a:lnTo>
                    <a:pt x="291" y="329"/>
                  </a:lnTo>
                  <a:lnTo>
                    <a:pt x="291" y="322"/>
                  </a:lnTo>
                  <a:lnTo>
                    <a:pt x="309" y="322"/>
                  </a:lnTo>
                  <a:lnTo>
                    <a:pt x="330" y="343"/>
                  </a:lnTo>
                  <a:lnTo>
                    <a:pt x="338" y="349"/>
                  </a:lnTo>
                  <a:lnTo>
                    <a:pt x="330" y="362"/>
                  </a:lnTo>
                  <a:lnTo>
                    <a:pt x="330" y="415"/>
                  </a:lnTo>
                  <a:lnTo>
                    <a:pt x="317" y="434"/>
                  </a:lnTo>
                  <a:lnTo>
                    <a:pt x="309" y="434"/>
                  </a:lnTo>
                  <a:lnTo>
                    <a:pt x="284" y="421"/>
                  </a:lnTo>
                  <a:lnTo>
                    <a:pt x="284" y="407"/>
                  </a:lnTo>
                  <a:lnTo>
                    <a:pt x="263" y="388"/>
                  </a:lnTo>
                  <a:lnTo>
                    <a:pt x="257" y="370"/>
                  </a:lnTo>
                  <a:lnTo>
                    <a:pt x="237" y="356"/>
                  </a:lnTo>
                  <a:lnTo>
                    <a:pt x="224" y="356"/>
                  </a:lnTo>
                  <a:lnTo>
                    <a:pt x="202" y="362"/>
                  </a:lnTo>
                  <a:lnTo>
                    <a:pt x="181" y="370"/>
                  </a:lnTo>
                  <a:lnTo>
                    <a:pt x="169" y="388"/>
                  </a:lnTo>
                  <a:lnTo>
                    <a:pt x="148" y="407"/>
                  </a:lnTo>
                  <a:lnTo>
                    <a:pt x="148" y="421"/>
                  </a:lnTo>
                  <a:lnTo>
                    <a:pt x="156" y="434"/>
                  </a:lnTo>
                  <a:lnTo>
                    <a:pt x="181" y="448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46" name="Freeform 158"/>
            <p:cNvSpPr>
              <a:spLocks/>
            </p:cNvSpPr>
            <p:nvPr/>
          </p:nvSpPr>
          <p:spPr bwMode="auto">
            <a:xfrm>
              <a:off x="6529388" y="3049588"/>
              <a:ext cx="523875" cy="660400"/>
            </a:xfrm>
            <a:custGeom>
              <a:avLst/>
              <a:gdLst/>
              <a:ahLst/>
              <a:cxnLst>
                <a:cxn ang="0">
                  <a:pos x="188" y="477"/>
                </a:cxn>
                <a:cxn ang="0">
                  <a:pos x="153" y="504"/>
                </a:cxn>
                <a:cxn ang="0">
                  <a:pos x="56" y="518"/>
                </a:cxn>
                <a:cxn ang="0">
                  <a:pos x="42" y="490"/>
                </a:cxn>
                <a:cxn ang="0">
                  <a:pos x="69" y="442"/>
                </a:cxn>
                <a:cxn ang="0">
                  <a:pos x="98" y="402"/>
                </a:cxn>
                <a:cxn ang="0">
                  <a:pos x="133" y="355"/>
                </a:cxn>
                <a:cxn ang="0">
                  <a:pos x="112" y="355"/>
                </a:cxn>
                <a:cxn ang="0">
                  <a:pos x="91" y="369"/>
                </a:cxn>
                <a:cxn ang="0">
                  <a:pos x="77" y="382"/>
                </a:cxn>
                <a:cxn ang="0">
                  <a:pos x="63" y="369"/>
                </a:cxn>
                <a:cxn ang="0">
                  <a:pos x="69" y="328"/>
                </a:cxn>
                <a:cxn ang="0">
                  <a:pos x="50" y="342"/>
                </a:cxn>
                <a:cxn ang="0">
                  <a:pos x="34" y="355"/>
                </a:cxn>
                <a:cxn ang="0">
                  <a:pos x="42" y="328"/>
                </a:cxn>
                <a:cxn ang="0">
                  <a:pos x="56" y="309"/>
                </a:cxn>
                <a:cxn ang="0">
                  <a:pos x="50" y="288"/>
                </a:cxn>
                <a:cxn ang="0">
                  <a:pos x="28" y="322"/>
                </a:cxn>
                <a:cxn ang="0">
                  <a:pos x="0" y="322"/>
                </a:cxn>
                <a:cxn ang="0">
                  <a:pos x="15" y="274"/>
                </a:cxn>
                <a:cxn ang="0">
                  <a:pos x="34" y="222"/>
                </a:cxn>
                <a:cxn ang="0">
                  <a:pos x="50" y="181"/>
                </a:cxn>
                <a:cxn ang="0">
                  <a:pos x="56" y="148"/>
                </a:cxn>
                <a:cxn ang="0">
                  <a:pos x="104" y="127"/>
                </a:cxn>
                <a:cxn ang="0">
                  <a:pos x="133" y="100"/>
                </a:cxn>
                <a:cxn ang="0">
                  <a:pos x="188" y="114"/>
                </a:cxn>
                <a:cxn ang="0">
                  <a:pos x="230" y="114"/>
                </a:cxn>
                <a:cxn ang="0">
                  <a:pos x="236" y="81"/>
                </a:cxn>
                <a:cxn ang="0">
                  <a:pos x="230" y="27"/>
                </a:cxn>
                <a:cxn ang="0">
                  <a:pos x="271" y="0"/>
                </a:cxn>
                <a:cxn ang="0">
                  <a:pos x="341" y="40"/>
                </a:cxn>
                <a:cxn ang="0">
                  <a:pos x="384" y="73"/>
                </a:cxn>
                <a:cxn ang="0">
                  <a:pos x="418" y="100"/>
                </a:cxn>
                <a:cxn ang="0">
                  <a:pos x="418" y="114"/>
                </a:cxn>
                <a:cxn ang="0">
                  <a:pos x="341" y="222"/>
                </a:cxn>
                <a:cxn ang="0">
                  <a:pos x="271" y="228"/>
                </a:cxn>
                <a:cxn ang="0">
                  <a:pos x="236" y="262"/>
                </a:cxn>
                <a:cxn ang="0">
                  <a:pos x="279" y="315"/>
                </a:cxn>
                <a:cxn ang="0">
                  <a:pos x="300" y="336"/>
                </a:cxn>
                <a:cxn ang="0">
                  <a:pos x="320" y="328"/>
                </a:cxn>
                <a:cxn ang="0">
                  <a:pos x="349" y="355"/>
                </a:cxn>
                <a:cxn ang="0">
                  <a:pos x="341" y="423"/>
                </a:cxn>
                <a:cxn ang="0">
                  <a:pos x="320" y="442"/>
                </a:cxn>
                <a:cxn ang="0">
                  <a:pos x="292" y="415"/>
                </a:cxn>
                <a:cxn ang="0">
                  <a:pos x="265" y="376"/>
                </a:cxn>
                <a:cxn ang="0">
                  <a:pos x="230" y="363"/>
                </a:cxn>
                <a:cxn ang="0">
                  <a:pos x="188" y="376"/>
                </a:cxn>
                <a:cxn ang="0">
                  <a:pos x="153" y="415"/>
                </a:cxn>
                <a:cxn ang="0">
                  <a:pos x="160" y="442"/>
                </a:cxn>
              </a:cxnLst>
              <a:rect l="0" t="0" r="r" b="b"/>
              <a:pathLst>
                <a:path w="426" h="519">
                  <a:moveTo>
                    <a:pt x="188" y="456"/>
                  </a:moveTo>
                  <a:lnTo>
                    <a:pt x="188" y="477"/>
                  </a:lnTo>
                  <a:lnTo>
                    <a:pt x="182" y="496"/>
                  </a:lnTo>
                  <a:lnTo>
                    <a:pt x="153" y="504"/>
                  </a:lnTo>
                  <a:lnTo>
                    <a:pt x="77" y="504"/>
                  </a:lnTo>
                  <a:lnTo>
                    <a:pt x="56" y="518"/>
                  </a:lnTo>
                  <a:lnTo>
                    <a:pt x="42" y="510"/>
                  </a:lnTo>
                  <a:lnTo>
                    <a:pt x="42" y="490"/>
                  </a:lnTo>
                  <a:lnTo>
                    <a:pt x="56" y="450"/>
                  </a:lnTo>
                  <a:lnTo>
                    <a:pt x="69" y="442"/>
                  </a:lnTo>
                  <a:lnTo>
                    <a:pt x="91" y="415"/>
                  </a:lnTo>
                  <a:lnTo>
                    <a:pt x="98" y="402"/>
                  </a:lnTo>
                  <a:lnTo>
                    <a:pt x="133" y="376"/>
                  </a:lnTo>
                  <a:lnTo>
                    <a:pt x="133" y="355"/>
                  </a:lnTo>
                  <a:lnTo>
                    <a:pt x="118" y="349"/>
                  </a:lnTo>
                  <a:lnTo>
                    <a:pt x="112" y="355"/>
                  </a:lnTo>
                  <a:lnTo>
                    <a:pt x="98" y="355"/>
                  </a:lnTo>
                  <a:lnTo>
                    <a:pt x="91" y="369"/>
                  </a:lnTo>
                  <a:lnTo>
                    <a:pt x="85" y="376"/>
                  </a:lnTo>
                  <a:lnTo>
                    <a:pt x="77" y="382"/>
                  </a:lnTo>
                  <a:lnTo>
                    <a:pt x="69" y="382"/>
                  </a:lnTo>
                  <a:lnTo>
                    <a:pt x="63" y="369"/>
                  </a:lnTo>
                  <a:lnTo>
                    <a:pt x="69" y="355"/>
                  </a:lnTo>
                  <a:lnTo>
                    <a:pt x="69" y="328"/>
                  </a:lnTo>
                  <a:lnTo>
                    <a:pt x="56" y="328"/>
                  </a:lnTo>
                  <a:lnTo>
                    <a:pt x="50" y="342"/>
                  </a:lnTo>
                  <a:lnTo>
                    <a:pt x="50" y="355"/>
                  </a:lnTo>
                  <a:lnTo>
                    <a:pt x="34" y="355"/>
                  </a:lnTo>
                  <a:lnTo>
                    <a:pt x="34" y="342"/>
                  </a:lnTo>
                  <a:lnTo>
                    <a:pt x="42" y="328"/>
                  </a:lnTo>
                  <a:lnTo>
                    <a:pt x="50" y="315"/>
                  </a:lnTo>
                  <a:lnTo>
                    <a:pt x="56" y="309"/>
                  </a:lnTo>
                  <a:lnTo>
                    <a:pt x="56" y="295"/>
                  </a:lnTo>
                  <a:lnTo>
                    <a:pt x="50" y="288"/>
                  </a:lnTo>
                  <a:lnTo>
                    <a:pt x="34" y="295"/>
                  </a:lnTo>
                  <a:lnTo>
                    <a:pt x="28" y="322"/>
                  </a:lnTo>
                  <a:lnTo>
                    <a:pt x="0" y="349"/>
                  </a:lnTo>
                  <a:lnTo>
                    <a:pt x="0" y="322"/>
                  </a:lnTo>
                  <a:lnTo>
                    <a:pt x="0" y="295"/>
                  </a:lnTo>
                  <a:lnTo>
                    <a:pt x="15" y="274"/>
                  </a:lnTo>
                  <a:lnTo>
                    <a:pt x="15" y="249"/>
                  </a:lnTo>
                  <a:lnTo>
                    <a:pt x="34" y="222"/>
                  </a:lnTo>
                  <a:lnTo>
                    <a:pt x="50" y="208"/>
                  </a:lnTo>
                  <a:lnTo>
                    <a:pt x="50" y="181"/>
                  </a:lnTo>
                  <a:lnTo>
                    <a:pt x="63" y="174"/>
                  </a:lnTo>
                  <a:lnTo>
                    <a:pt x="56" y="148"/>
                  </a:lnTo>
                  <a:lnTo>
                    <a:pt x="69" y="141"/>
                  </a:lnTo>
                  <a:lnTo>
                    <a:pt x="104" y="127"/>
                  </a:lnTo>
                  <a:lnTo>
                    <a:pt x="112" y="121"/>
                  </a:lnTo>
                  <a:lnTo>
                    <a:pt x="133" y="100"/>
                  </a:lnTo>
                  <a:lnTo>
                    <a:pt x="153" y="94"/>
                  </a:lnTo>
                  <a:lnTo>
                    <a:pt x="188" y="114"/>
                  </a:lnTo>
                  <a:lnTo>
                    <a:pt x="217" y="114"/>
                  </a:lnTo>
                  <a:lnTo>
                    <a:pt x="230" y="114"/>
                  </a:lnTo>
                  <a:lnTo>
                    <a:pt x="236" y="114"/>
                  </a:lnTo>
                  <a:lnTo>
                    <a:pt x="236" y="81"/>
                  </a:lnTo>
                  <a:lnTo>
                    <a:pt x="230" y="60"/>
                  </a:lnTo>
                  <a:lnTo>
                    <a:pt x="230" y="27"/>
                  </a:lnTo>
                  <a:lnTo>
                    <a:pt x="244" y="13"/>
                  </a:lnTo>
                  <a:lnTo>
                    <a:pt x="271" y="0"/>
                  </a:lnTo>
                  <a:lnTo>
                    <a:pt x="327" y="27"/>
                  </a:lnTo>
                  <a:lnTo>
                    <a:pt x="341" y="40"/>
                  </a:lnTo>
                  <a:lnTo>
                    <a:pt x="355" y="73"/>
                  </a:lnTo>
                  <a:lnTo>
                    <a:pt x="384" y="73"/>
                  </a:lnTo>
                  <a:lnTo>
                    <a:pt x="397" y="87"/>
                  </a:lnTo>
                  <a:lnTo>
                    <a:pt x="418" y="100"/>
                  </a:lnTo>
                  <a:lnTo>
                    <a:pt x="425" y="100"/>
                  </a:lnTo>
                  <a:lnTo>
                    <a:pt x="418" y="114"/>
                  </a:lnTo>
                  <a:lnTo>
                    <a:pt x="362" y="154"/>
                  </a:lnTo>
                  <a:lnTo>
                    <a:pt x="341" y="222"/>
                  </a:lnTo>
                  <a:lnTo>
                    <a:pt x="327" y="228"/>
                  </a:lnTo>
                  <a:lnTo>
                    <a:pt x="271" y="228"/>
                  </a:lnTo>
                  <a:lnTo>
                    <a:pt x="236" y="249"/>
                  </a:lnTo>
                  <a:lnTo>
                    <a:pt x="236" y="262"/>
                  </a:lnTo>
                  <a:lnTo>
                    <a:pt x="236" y="301"/>
                  </a:lnTo>
                  <a:lnTo>
                    <a:pt x="279" y="315"/>
                  </a:lnTo>
                  <a:lnTo>
                    <a:pt x="292" y="336"/>
                  </a:lnTo>
                  <a:lnTo>
                    <a:pt x="300" y="336"/>
                  </a:lnTo>
                  <a:lnTo>
                    <a:pt x="300" y="328"/>
                  </a:lnTo>
                  <a:lnTo>
                    <a:pt x="320" y="328"/>
                  </a:lnTo>
                  <a:lnTo>
                    <a:pt x="341" y="349"/>
                  </a:lnTo>
                  <a:lnTo>
                    <a:pt x="349" y="355"/>
                  </a:lnTo>
                  <a:lnTo>
                    <a:pt x="341" y="369"/>
                  </a:lnTo>
                  <a:lnTo>
                    <a:pt x="341" y="423"/>
                  </a:lnTo>
                  <a:lnTo>
                    <a:pt x="327" y="442"/>
                  </a:lnTo>
                  <a:lnTo>
                    <a:pt x="320" y="442"/>
                  </a:lnTo>
                  <a:lnTo>
                    <a:pt x="292" y="429"/>
                  </a:lnTo>
                  <a:lnTo>
                    <a:pt x="292" y="415"/>
                  </a:lnTo>
                  <a:lnTo>
                    <a:pt x="271" y="396"/>
                  </a:lnTo>
                  <a:lnTo>
                    <a:pt x="265" y="376"/>
                  </a:lnTo>
                  <a:lnTo>
                    <a:pt x="244" y="363"/>
                  </a:lnTo>
                  <a:lnTo>
                    <a:pt x="230" y="363"/>
                  </a:lnTo>
                  <a:lnTo>
                    <a:pt x="209" y="369"/>
                  </a:lnTo>
                  <a:lnTo>
                    <a:pt x="188" y="376"/>
                  </a:lnTo>
                  <a:lnTo>
                    <a:pt x="174" y="396"/>
                  </a:lnTo>
                  <a:lnTo>
                    <a:pt x="153" y="415"/>
                  </a:lnTo>
                  <a:lnTo>
                    <a:pt x="153" y="429"/>
                  </a:lnTo>
                  <a:lnTo>
                    <a:pt x="160" y="442"/>
                  </a:lnTo>
                  <a:lnTo>
                    <a:pt x="188" y="456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47" name="Freeform 159"/>
            <p:cNvSpPr>
              <a:spLocks/>
            </p:cNvSpPr>
            <p:nvPr/>
          </p:nvSpPr>
          <p:spPr bwMode="auto">
            <a:xfrm>
              <a:off x="6167438" y="2760663"/>
              <a:ext cx="641350" cy="727075"/>
            </a:xfrm>
            <a:custGeom>
              <a:avLst/>
              <a:gdLst/>
              <a:ahLst/>
              <a:cxnLst>
                <a:cxn ang="0">
                  <a:pos x="290" y="511"/>
                </a:cxn>
                <a:cxn ang="0">
                  <a:pos x="303" y="464"/>
                </a:cxn>
                <a:cxn ang="0">
                  <a:pos x="338" y="398"/>
                </a:cxn>
                <a:cxn ang="0">
                  <a:pos x="351" y="364"/>
                </a:cxn>
                <a:cxn ang="0">
                  <a:pos x="418" y="318"/>
                </a:cxn>
                <a:cxn ang="0">
                  <a:pos x="472" y="331"/>
                </a:cxn>
                <a:cxn ang="0">
                  <a:pos x="513" y="331"/>
                </a:cxn>
                <a:cxn ang="0">
                  <a:pos x="519" y="298"/>
                </a:cxn>
                <a:cxn ang="0">
                  <a:pos x="513" y="244"/>
                </a:cxn>
                <a:cxn ang="0">
                  <a:pos x="478" y="257"/>
                </a:cxn>
                <a:cxn ang="0">
                  <a:pos x="459" y="263"/>
                </a:cxn>
                <a:cxn ang="0">
                  <a:pos x="418" y="185"/>
                </a:cxn>
                <a:cxn ang="0">
                  <a:pos x="424" y="125"/>
                </a:cxn>
                <a:cxn ang="0">
                  <a:pos x="432" y="72"/>
                </a:cxn>
                <a:cxn ang="0">
                  <a:pos x="403" y="25"/>
                </a:cxn>
                <a:cxn ang="0">
                  <a:pos x="330" y="6"/>
                </a:cxn>
                <a:cxn ang="0">
                  <a:pos x="284" y="39"/>
                </a:cxn>
                <a:cxn ang="0">
                  <a:pos x="236" y="33"/>
                </a:cxn>
                <a:cxn ang="0">
                  <a:pos x="176" y="6"/>
                </a:cxn>
                <a:cxn ang="0">
                  <a:pos x="88" y="39"/>
                </a:cxn>
                <a:cxn ang="0">
                  <a:pos x="61" y="105"/>
                </a:cxn>
                <a:cxn ang="0">
                  <a:pos x="28" y="125"/>
                </a:cxn>
                <a:cxn ang="0">
                  <a:pos x="0" y="158"/>
                </a:cxn>
                <a:cxn ang="0">
                  <a:pos x="20" y="218"/>
                </a:cxn>
                <a:cxn ang="0">
                  <a:pos x="34" y="244"/>
                </a:cxn>
                <a:cxn ang="0">
                  <a:pos x="46" y="277"/>
                </a:cxn>
                <a:cxn ang="0">
                  <a:pos x="88" y="312"/>
                </a:cxn>
                <a:cxn ang="0">
                  <a:pos x="122" y="337"/>
                </a:cxn>
                <a:cxn ang="0">
                  <a:pos x="115" y="364"/>
                </a:cxn>
                <a:cxn ang="0">
                  <a:pos x="128" y="417"/>
                </a:cxn>
                <a:cxn ang="0">
                  <a:pos x="155" y="450"/>
                </a:cxn>
                <a:cxn ang="0">
                  <a:pos x="203" y="464"/>
                </a:cxn>
                <a:cxn ang="0">
                  <a:pos x="228" y="511"/>
                </a:cxn>
                <a:cxn ang="0">
                  <a:pos x="209" y="536"/>
                </a:cxn>
                <a:cxn ang="0">
                  <a:pos x="290" y="570"/>
                </a:cxn>
              </a:cxnLst>
              <a:rect l="0" t="0" r="r" b="b"/>
              <a:pathLst>
                <a:path w="520" h="571">
                  <a:moveTo>
                    <a:pt x="284" y="563"/>
                  </a:moveTo>
                  <a:lnTo>
                    <a:pt x="290" y="511"/>
                  </a:lnTo>
                  <a:lnTo>
                    <a:pt x="303" y="490"/>
                  </a:lnTo>
                  <a:lnTo>
                    <a:pt x="303" y="464"/>
                  </a:lnTo>
                  <a:lnTo>
                    <a:pt x="338" y="425"/>
                  </a:lnTo>
                  <a:lnTo>
                    <a:pt x="338" y="398"/>
                  </a:lnTo>
                  <a:lnTo>
                    <a:pt x="351" y="390"/>
                  </a:lnTo>
                  <a:lnTo>
                    <a:pt x="351" y="364"/>
                  </a:lnTo>
                  <a:lnTo>
                    <a:pt x="390" y="343"/>
                  </a:lnTo>
                  <a:lnTo>
                    <a:pt x="418" y="318"/>
                  </a:lnTo>
                  <a:lnTo>
                    <a:pt x="438" y="312"/>
                  </a:lnTo>
                  <a:lnTo>
                    <a:pt x="472" y="331"/>
                  </a:lnTo>
                  <a:lnTo>
                    <a:pt x="499" y="331"/>
                  </a:lnTo>
                  <a:lnTo>
                    <a:pt x="513" y="331"/>
                  </a:lnTo>
                  <a:lnTo>
                    <a:pt x="519" y="331"/>
                  </a:lnTo>
                  <a:lnTo>
                    <a:pt x="519" y="298"/>
                  </a:lnTo>
                  <a:lnTo>
                    <a:pt x="513" y="277"/>
                  </a:lnTo>
                  <a:lnTo>
                    <a:pt x="513" y="244"/>
                  </a:lnTo>
                  <a:lnTo>
                    <a:pt x="492" y="244"/>
                  </a:lnTo>
                  <a:lnTo>
                    <a:pt x="478" y="257"/>
                  </a:lnTo>
                  <a:lnTo>
                    <a:pt x="459" y="250"/>
                  </a:lnTo>
                  <a:lnTo>
                    <a:pt x="459" y="263"/>
                  </a:lnTo>
                  <a:lnTo>
                    <a:pt x="438" y="263"/>
                  </a:lnTo>
                  <a:lnTo>
                    <a:pt x="418" y="185"/>
                  </a:lnTo>
                  <a:lnTo>
                    <a:pt x="424" y="177"/>
                  </a:lnTo>
                  <a:lnTo>
                    <a:pt x="424" y="125"/>
                  </a:lnTo>
                  <a:lnTo>
                    <a:pt x="432" y="125"/>
                  </a:lnTo>
                  <a:lnTo>
                    <a:pt x="432" y="72"/>
                  </a:lnTo>
                  <a:lnTo>
                    <a:pt x="424" y="39"/>
                  </a:lnTo>
                  <a:lnTo>
                    <a:pt x="403" y="25"/>
                  </a:lnTo>
                  <a:lnTo>
                    <a:pt x="364" y="6"/>
                  </a:lnTo>
                  <a:lnTo>
                    <a:pt x="330" y="6"/>
                  </a:lnTo>
                  <a:lnTo>
                    <a:pt x="309" y="25"/>
                  </a:lnTo>
                  <a:lnTo>
                    <a:pt x="284" y="39"/>
                  </a:lnTo>
                  <a:lnTo>
                    <a:pt x="270" y="25"/>
                  </a:lnTo>
                  <a:lnTo>
                    <a:pt x="236" y="33"/>
                  </a:lnTo>
                  <a:lnTo>
                    <a:pt x="195" y="25"/>
                  </a:lnTo>
                  <a:lnTo>
                    <a:pt x="176" y="6"/>
                  </a:lnTo>
                  <a:lnTo>
                    <a:pt x="134" y="0"/>
                  </a:lnTo>
                  <a:lnTo>
                    <a:pt x="88" y="39"/>
                  </a:lnTo>
                  <a:lnTo>
                    <a:pt x="88" y="85"/>
                  </a:lnTo>
                  <a:lnTo>
                    <a:pt x="61" y="105"/>
                  </a:lnTo>
                  <a:lnTo>
                    <a:pt x="61" y="125"/>
                  </a:lnTo>
                  <a:lnTo>
                    <a:pt x="28" y="125"/>
                  </a:lnTo>
                  <a:lnTo>
                    <a:pt x="0" y="125"/>
                  </a:lnTo>
                  <a:lnTo>
                    <a:pt x="0" y="158"/>
                  </a:lnTo>
                  <a:lnTo>
                    <a:pt x="7" y="199"/>
                  </a:lnTo>
                  <a:lnTo>
                    <a:pt x="20" y="218"/>
                  </a:lnTo>
                  <a:lnTo>
                    <a:pt x="20" y="232"/>
                  </a:lnTo>
                  <a:lnTo>
                    <a:pt x="34" y="244"/>
                  </a:lnTo>
                  <a:lnTo>
                    <a:pt x="46" y="263"/>
                  </a:lnTo>
                  <a:lnTo>
                    <a:pt x="46" y="277"/>
                  </a:lnTo>
                  <a:lnTo>
                    <a:pt x="61" y="291"/>
                  </a:lnTo>
                  <a:lnTo>
                    <a:pt x="88" y="312"/>
                  </a:lnTo>
                  <a:lnTo>
                    <a:pt x="109" y="325"/>
                  </a:lnTo>
                  <a:lnTo>
                    <a:pt x="122" y="337"/>
                  </a:lnTo>
                  <a:lnTo>
                    <a:pt x="122" y="351"/>
                  </a:lnTo>
                  <a:lnTo>
                    <a:pt x="115" y="364"/>
                  </a:lnTo>
                  <a:lnTo>
                    <a:pt x="122" y="398"/>
                  </a:lnTo>
                  <a:lnTo>
                    <a:pt x="128" y="417"/>
                  </a:lnTo>
                  <a:lnTo>
                    <a:pt x="142" y="429"/>
                  </a:lnTo>
                  <a:lnTo>
                    <a:pt x="155" y="450"/>
                  </a:lnTo>
                  <a:lnTo>
                    <a:pt x="155" y="464"/>
                  </a:lnTo>
                  <a:lnTo>
                    <a:pt x="203" y="464"/>
                  </a:lnTo>
                  <a:lnTo>
                    <a:pt x="228" y="497"/>
                  </a:lnTo>
                  <a:lnTo>
                    <a:pt x="228" y="511"/>
                  </a:lnTo>
                  <a:lnTo>
                    <a:pt x="209" y="529"/>
                  </a:lnTo>
                  <a:lnTo>
                    <a:pt x="209" y="536"/>
                  </a:lnTo>
                  <a:lnTo>
                    <a:pt x="249" y="536"/>
                  </a:lnTo>
                  <a:lnTo>
                    <a:pt x="290" y="570"/>
                  </a:lnTo>
                  <a:lnTo>
                    <a:pt x="284" y="563"/>
                  </a:lnTo>
                </a:path>
              </a:pathLst>
            </a:custGeom>
            <a:grpFill/>
            <a:ln w="3175" cap="rnd" cmpd="sng">
              <a:solidFill>
                <a:schemeClr val="accent5">
                  <a:lumMod val="25000"/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148" name="Freeform 160"/>
            <p:cNvSpPr>
              <a:spLocks noChangeAspect="1"/>
            </p:cNvSpPr>
            <p:nvPr/>
          </p:nvSpPr>
          <p:spPr bwMode="auto">
            <a:xfrm>
              <a:off x="6167438" y="2760663"/>
              <a:ext cx="658812" cy="738187"/>
            </a:xfrm>
            <a:custGeom>
              <a:avLst/>
              <a:gdLst/>
              <a:ahLst/>
              <a:cxnLst>
                <a:cxn ang="0">
                  <a:pos x="296" y="518"/>
                </a:cxn>
                <a:cxn ang="0">
                  <a:pos x="311" y="471"/>
                </a:cxn>
                <a:cxn ang="0">
                  <a:pos x="346" y="404"/>
                </a:cxn>
                <a:cxn ang="0">
                  <a:pos x="360" y="370"/>
                </a:cxn>
                <a:cxn ang="0">
                  <a:pos x="429" y="322"/>
                </a:cxn>
                <a:cxn ang="0">
                  <a:pos x="483" y="336"/>
                </a:cxn>
                <a:cxn ang="0">
                  <a:pos x="525" y="336"/>
                </a:cxn>
                <a:cxn ang="0">
                  <a:pos x="532" y="303"/>
                </a:cxn>
                <a:cxn ang="0">
                  <a:pos x="525" y="248"/>
                </a:cxn>
                <a:cxn ang="0">
                  <a:pos x="491" y="262"/>
                </a:cxn>
                <a:cxn ang="0">
                  <a:pos x="470" y="268"/>
                </a:cxn>
                <a:cxn ang="0">
                  <a:pos x="429" y="188"/>
                </a:cxn>
                <a:cxn ang="0">
                  <a:pos x="435" y="126"/>
                </a:cxn>
                <a:cxn ang="0">
                  <a:pos x="443" y="73"/>
                </a:cxn>
                <a:cxn ang="0">
                  <a:pos x="414" y="25"/>
                </a:cxn>
                <a:cxn ang="0">
                  <a:pos x="339" y="6"/>
                </a:cxn>
                <a:cxn ang="0">
                  <a:pos x="290" y="39"/>
                </a:cxn>
                <a:cxn ang="0">
                  <a:pos x="242" y="33"/>
                </a:cxn>
                <a:cxn ang="0">
                  <a:pos x="180" y="6"/>
                </a:cxn>
                <a:cxn ang="0">
                  <a:pos x="90" y="39"/>
                </a:cxn>
                <a:cxn ang="0">
                  <a:pos x="63" y="107"/>
                </a:cxn>
                <a:cxn ang="0">
                  <a:pos x="28" y="126"/>
                </a:cxn>
                <a:cxn ang="0">
                  <a:pos x="0" y="161"/>
                </a:cxn>
                <a:cxn ang="0">
                  <a:pos x="21" y="221"/>
                </a:cxn>
                <a:cxn ang="0">
                  <a:pos x="34" y="248"/>
                </a:cxn>
                <a:cxn ang="0">
                  <a:pos x="48" y="281"/>
                </a:cxn>
                <a:cxn ang="0">
                  <a:pos x="90" y="316"/>
                </a:cxn>
                <a:cxn ang="0">
                  <a:pos x="125" y="343"/>
                </a:cxn>
                <a:cxn ang="0">
                  <a:pos x="117" y="370"/>
                </a:cxn>
                <a:cxn ang="0">
                  <a:pos x="131" y="423"/>
                </a:cxn>
                <a:cxn ang="0">
                  <a:pos x="159" y="458"/>
                </a:cxn>
                <a:cxn ang="0">
                  <a:pos x="207" y="471"/>
                </a:cxn>
                <a:cxn ang="0">
                  <a:pos x="235" y="518"/>
                </a:cxn>
                <a:cxn ang="0">
                  <a:pos x="214" y="545"/>
                </a:cxn>
                <a:cxn ang="0">
                  <a:pos x="296" y="579"/>
                </a:cxn>
              </a:cxnLst>
              <a:rect l="0" t="0" r="r" b="b"/>
              <a:pathLst>
                <a:path w="533" h="580">
                  <a:moveTo>
                    <a:pt x="290" y="572"/>
                  </a:moveTo>
                  <a:lnTo>
                    <a:pt x="296" y="518"/>
                  </a:lnTo>
                  <a:lnTo>
                    <a:pt x="311" y="497"/>
                  </a:lnTo>
                  <a:lnTo>
                    <a:pt x="311" y="471"/>
                  </a:lnTo>
                  <a:lnTo>
                    <a:pt x="346" y="431"/>
                  </a:lnTo>
                  <a:lnTo>
                    <a:pt x="346" y="404"/>
                  </a:lnTo>
                  <a:lnTo>
                    <a:pt x="360" y="396"/>
                  </a:lnTo>
                  <a:lnTo>
                    <a:pt x="360" y="370"/>
                  </a:lnTo>
                  <a:lnTo>
                    <a:pt x="400" y="349"/>
                  </a:lnTo>
                  <a:lnTo>
                    <a:pt x="429" y="322"/>
                  </a:lnTo>
                  <a:lnTo>
                    <a:pt x="449" y="316"/>
                  </a:lnTo>
                  <a:lnTo>
                    <a:pt x="483" y="336"/>
                  </a:lnTo>
                  <a:lnTo>
                    <a:pt x="512" y="336"/>
                  </a:lnTo>
                  <a:lnTo>
                    <a:pt x="525" y="336"/>
                  </a:lnTo>
                  <a:lnTo>
                    <a:pt x="532" y="336"/>
                  </a:lnTo>
                  <a:lnTo>
                    <a:pt x="532" y="303"/>
                  </a:lnTo>
                  <a:lnTo>
                    <a:pt x="525" y="281"/>
                  </a:lnTo>
                  <a:lnTo>
                    <a:pt x="525" y="248"/>
                  </a:lnTo>
                  <a:lnTo>
                    <a:pt x="504" y="248"/>
                  </a:lnTo>
                  <a:lnTo>
                    <a:pt x="491" y="262"/>
                  </a:lnTo>
                  <a:lnTo>
                    <a:pt x="470" y="254"/>
                  </a:lnTo>
                  <a:lnTo>
                    <a:pt x="470" y="268"/>
                  </a:lnTo>
                  <a:lnTo>
                    <a:pt x="449" y="268"/>
                  </a:lnTo>
                  <a:lnTo>
                    <a:pt x="429" y="188"/>
                  </a:lnTo>
                  <a:lnTo>
                    <a:pt x="435" y="180"/>
                  </a:lnTo>
                  <a:lnTo>
                    <a:pt x="435" y="126"/>
                  </a:lnTo>
                  <a:lnTo>
                    <a:pt x="443" y="126"/>
                  </a:lnTo>
                  <a:lnTo>
                    <a:pt x="443" y="73"/>
                  </a:lnTo>
                  <a:lnTo>
                    <a:pt x="435" y="39"/>
                  </a:lnTo>
                  <a:lnTo>
                    <a:pt x="414" y="25"/>
                  </a:lnTo>
                  <a:lnTo>
                    <a:pt x="373" y="6"/>
                  </a:lnTo>
                  <a:lnTo>
                    <a:pt x="339" y="6"/>
                  </a:lnTo>
                  <a:lnTo>
                    <a:pt x="317" y="25"/>
                  </a:lnTo>
                  <a:lnTo>
                    <a:pt x="290" y="39"/>
                  </a:lnTo>
                  <a:lnTo>
                    <a:pt x="277" y="25"/>
                  </a:lnTo>
                  <a:lnTo>
                    <a:pt x="242" y="33"/>
                  </a:lnTo>
                  <a:lnTo>
                    <a:pt x="200" y="25"/>
                  </a:lnTo>
                  <a:lnTo>
                    <a:pt x="180" y="6"/>
                  </a:lnTo>
                  <a:lnTo>
                    <a:pt x="138" y="0"/>
                  </a:lnTo>
                  <a:lnTo>
                    <a:pt x="90" y="39"/>
                  </a:lnTo>
                  <a:lnTo>
                    <a:pt x="90" y="87"/>
                  </a:lnTo>
                  <a:lnTo>
                    <a:pt x="63" y="107"/>
                  </a:lnTo>
                  <a:lnTo>
                    <a:pt x="63" y="126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0" y="161"/>
                  </a:lnTo>
                  <a:lnTo>
                    <a:pt x="7" y="202"/>
                  </a:lnTo>
                  <a:lnTo>
                    <a:pt x="21" y="221"/>
                  </a:lnTo>
                  <a:lnTo>
                    <a:pt x="21" y="235"/>
                  </a:lnTo>
                  <a:lnTo>
                    <a:pt x="34" y="248"/>
                  </a:lnTo>
                  <a:lnTo>
                    <a:pt x="48" y="268"/>
                  </a:lnTo>
                  <a:lnTo>
                    <a:pt x="48" y="281"/>
                  </a:lnTo>
                  <a:lnTo>
                    <a:pt x="63" y="295"/>
                  </a:lnTo>
                  <a:lnTo>
                    <a:pt x="90" y="316"/>
                  </a:lnTo>
                  <a:lnTo>
                    <a:pt x="111" y="330"/>
                  </a:lnTo>
                  <a:lnTo>
                    <a:pt x="125" y="343"/>
                  </a:lnTo>
                  <a:lnTo>
                    <a:pt x="125" y="357"/>
                  </a:lnTo>
                  <a:lnTo>
                    <a:pt x="117" y="370"/>
                  </a:lnTo>
                  <a:lnTo>
                    <a:pt x="125" y="404"/>
                  </a:lnTo>
                  <a:lnTo>
                    <a:pt x="131" y="423"/>
                  </a:lnTo>
                  <a:lnTo>
                    <a:pt x="146" y="437"/>
                  </a:lnTo>
                  <a:lnTo>
                    <a:pt x="159" y="458"/>
                  </a:lnTo>
                  <a:lnTo>
                    <a:pt x="159" y="471"/>
                  </a:lnTo>
                  <a:lnTo>
                    <a:pt x="207" y="471"/>
                  </a:lnTo>
                  <a:lnTo>
                    <a:pt x="235" y="505"/>
                  </a:lnTo>
                  <a:lnTo>
                    <a:pt x="235" y="518"/>
                  </a:lnTo>
                  <a:lnTo>
                    <a:pt x="214" y="538"/>
                  </a:lnTo>
                  <a:lnTo>
                    <a:pt x="214" y="545"/>
                  </a:lnTo>
                  <a:lnTo>
                    <a:pt x="256" y="545"/>
                  </a:lnTo>
                  <a:lnTo>
                    <a:pt x="296" y="579"/>
                  </a:lnTo>
                  <a:lnTo>
                    <a:pt x="290" y="57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6446838" y="3990975"/>
              <a:ext cx="158750" cy="168275"/>
            </a:xfrm>
            <a:custGeom>
              <a:avLst/>
              <a:gdLst/>
              <a:ahLst/>
              <a:cxnLst>
                <a:cxn ang="0">
                  <a:pos x="82" y="130"/>
                </a:cxn>
                <a:cxn ang="0">
                  <a:pos x="96" y="112"/>
                </a:cxn>
                <a:cxn ang="0">
                  <a:pos x="115" y="93"/>
                </a:cxn>
                <a:cxn ang="0">
                  <a:pos x="115" y="79"/>
                </a:cxn>
                <a:cxn ang="0">
                  <a:pos x="128" y="67"/>
                </a:cxn>
                <a:cxn ang="0">
                  <a:pos x="115" y="32"/>
                </a:cxn>
                <a:cxn ang="0">
                  <a:pos x="96" y="0"/>
                </a:cxn>
                <a:cxn ang="0">
                  <a:pos x="82" y="0"/>
                </a:cxn>
                <a:cxn ang="0">
                  <a:pos x="37" y="0"/>
                </a:cxn>
                <a:cxn ang="0">
                  <a:pos x="25" y="11"/>
                </a:cxn>
                <a:cxn ang="0">
                  <a:pos x="6" y="11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8" y="67"/>
                </a:cxn>
                <a:cxn ang="0">
                  <a:pos x="25" y="87"/>
                </a:cxn>
                <a:cxn ang="0">
                  <a:pos x="37" y="93"/>
                </a:cxn>
                <a:cxn ang="0">
                  <a:pos x="51" y="104"/>
                </a:cxn>
                <a:cxn ang="0">
                  <a:pos x="63" y="112"/>
                </a:cxn>
                <a:cxn ang="0">
                  <a:pos x="82" y="130"/>
                </a:cxn>
              </a:cxnLst>
              <a:rect l="0" t="0" r="r" b="b"/>
              <a:pathLst>
                <a:path w="129" h="131">
                  <a:moveTo>
                    <a:pt x="82" y="130"/>
                  </a:moveTo>
                  <a:lnTo>
                    <a:pt x="96" y="112"/>
                  </a:lnTo>
                  <a:lnTo>
                    <a:pt x="115" y="93"/>
                  </a:lnTo>
                  <a:lnTo>
                    <a:pt x="115" y="79"/>
                  </a:lnTo>
                  <a:lnTo>
                    <a:pt x="128" y="67"/>
                  </a:lnTo>
                  <a:lnTo>
                    <a:pt x="115" y="32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37" y="0"/>
                  </a:lnTo>
                  <a:lnTo>
                    <a:pt x="2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8" y="67"/>
                  </a:lnTo>
                  <a:lnTo>
                    <a:pt x="25" y="87"/>
                  </a:lnTo>
                  <a:lnTo>
                    <a:pt x="37" y="93"/>
                  </a:lnTo>
                  <a:lnTo>
                    <a:pt x="51" y="104"/>
                  </a:lnTo>
                  <a:lnTo>
                    <a:pt x="63" y="112"/>
                  </a:lnTo>
                  <a:lnTo>
                    <a:pt x="82" y="130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0" name="Freeform 141"/>
            <p:cNvSpPr>
              <a:spLocks/>
            </p:cNvSpPr>
            <p:nvPr/>
          </p:nvSpPr>
          <p:spPr bwMode="auto">
            <a:xfrm>
              <a:off x="8234363" y="3754438"/>
              <a:ext cx="517525" cy="539750"/>
            </a:xfrm>
            <a:custGeom>
              <a:avLst/>
              <a:gdLst/>
              <a:ahLst/>
              <a:cxnLst>
                <a:cxn ang="0">
                  <a:pos x="215" y="423"/>
                </a:cxn>
                <a:cxn ang="0">
                  <a:pos x="410" y="415"/>
                </a:cxn>
                <a:cxn ang="0">
                  <a:pos x="418" y="304"/>
                </a:cxn>
                <a:cxn ang="0">
                  <a:pos x="404" y="231"/>
                </a:cxn>
                <a:cxn ang="0">
                  <a:pos x="397" y="185"/>
                </a:cxn>
                <a:cxn ang="0">
                  <a:pos x="397" y="146"/>
                </a:cxn>
                <a:cxn ang="0">
                  <a:pos x="310" y="60"/>
                </a:cxn>
                <a:cxn ang="0">
                  <a:pos x="283" y="60"/>
                </a:cxn>
                <a:cxn ang="0">
                  <a:pos x="256" y="39"/>
                </a:cxn>
                <a:cxn ang="0">
                  <a:pos x="256" y="21"/>
                </a:cxn>
                <a:cxn ang="0">
                  <a:pos x="244" y="0"/>
                </a:cxn>
                <a:cxn ang="0">
                  <a:pos x="244" y="46"/>
                </a:cxn>
                <a:cxn ang="0">
                  <a:pos x="236" y="105"/>
                </a:cxn>
                <a:cxn ang="0">
                  <a:pos x="209" y="124"/>
                </a:cxn>
                <a:cxn ang="0">
                  <a:pos x="209" y="138"/>
                </a:cxn>
                <a:cxn ang="0">
                  <a:pos x="188" y="165"/>
                </a:cxn>
                <a:cxn ang="0">
                  <a:pos x="188" y="191"/>
                </a:cxn>
                <a:cxn ang="0">
                  <a:pos x="163" y="212"/>
                </a:cxn>
                <a:cxn ang="0">
                  <a:pos x="142" y="224"/>
                </a:cxn>
                <a:cxn ang="0">
                  <a:pos x="113" y="237"/>
                </a:cxn>
                <a:cxn ang="0">
                  <a:pos x="101" y="257"/>
                </a:cxn>
                <a:cxn ang="0">
                  <a:pos x="107" y="270"/>
                </a:cxn>
                <a:cxn ang="0">
                  <a:pos x="121" y="263"/>
                </a:cxn>
                <a:cxn ang="0">
                  <a:pos x="134" y="245"/>
                </a:cxn>
                <a:cxn ang="0">
                  <a:pos x="148" y="237"/>
                </a:cxn>
                <a:cxn ang="0">
                  <a:pos x="169" y="224"/>
                </a:cxn>
                <a:cxn ang="0">
                  <a:pos x="175" y="231"/>
                </a:cxn>
                <a:cxn ang="0">
                  <a:pos x="175" y="245"/>
                </a:cxn>
                <a:cxn ang="0">
                  <a:pos x="163" y="257"/>
                </a:cxn>
                <a:cxn ang="0">
                  <a:pos x="169" y="263"/>
                </a:cxn>
                <a:cxn ang="0">
                  <a:pos x="175" y="270"/>
                </a:cxn>
                <a:cxn ang="0">
                  <a:pos x="175" y="276"/>
                </a:cxn>
                <a:cxn ang="0">
                  <a:pos x="163" y="276"/>
                </a:cxn>
                <a:cxn ang="0">
                  <a:pos x="155" y="290"/>
                </a:cxn>
                <a:cxn ang="0">
                  <a:pos x="134" y="298"/>
                </a:cxn>
                <a:cxn ang="0">
                  <a:pos x="134" y="311"/>
                </a:cxn>
                <a:cxn ang="0">
                  <a:pos x="113" y="323"/>
                </a:cxn>
                <a:cxn ang="0">
                  <a:pos x="95" y="323"/>
                </a:cxn>
                <a:cxn ang="0">
                  <a:pos x="82" y="323"/>
                </a:cxn>
                <a:cxn ang="0">
                  <a:pos x="67" y="298"/>
                </a:cxn>
                <a:cxn ang="0">
                  <a:pos x="53" y="284"/>
                </a:cxn>
                <a:cxn ang="0">
                  <a:pos x="28" y="276"/>
                </a:cxn>
                <a:cxn ang="0">
                  <a:pos x="0" y="284"/>
                </a:cxn>
                <a:cxn ang="0">
                  <a:pos x="7" y="298"/>
                </a:cxn>
                <a:cxn ang="0">
                  <a:pos x="40" y="323"/>
                </a:cxn>
                <a:cxn ang="0">
                  <a:pos x="61" y="323"/>
                </a:cxn>
                <a:cxn ang="0">
                  <a:pos x="61" y="356"/>
                </a:cxn>
                <a:cxn ang="0">
                  <a:pos x="101" y="383"/>
                </a:cxn>
                <a:cxn ang="0">
                  <a:pos x="121" y="376"/>
                </a:cxn>
                <a:cxn ang="0">
                  <a:pos x="113" y="362"/>
                </a:cxn>
                <a:cxn ang="0">
                  <a:pos x="128" y="356"/>
                </a:cxn>
                <a:cxn ang="0">
                  <a:pos x="148" y="356"/>
                </a:cxn>
                <a:cxn ang="0">
                  <a:pos x="169" y="383"/>
                </a:cxn>
                <a:cxn ang="0">
                  <a:pos x="188" y="388"/>
                </a:cxn>
                <a:cxn ang="0">
                  <a:pos x="215" y="423"/>
                </a:cxn>
              </a:cxnLst>
              <a:rect l="0" t="0" r="r" b="b"/>
              <a:pathLst>
                <a:path w="419" h="424">
                  <a:moveTo>
                    <a:pt x="215" y="423"/>
                  </a:moveTo>
                  <a:lnTo>
                    <a:pt x="410" y="415"/>
                  </a:lnTo>
                  <a:lnTo>
                    <a:pt x="418" y="304"/>
                  </a:lnTo>
                  <a:lnTo>
                    <a:pt x="404" y="231"/>
                  </a:lnTo>
                  <a:lnTo>
                    <a:pt x="397" y="185"/>
                  </a:lnTo>
                  <a:lnTo>
                    <a:pt x="397" y="146"/>
                  </a:lnTo>
                  <a:lnTo>
                    <a:pt x="310" y="60"/>
                  </a:lnTo>
                  <a:lnTo>
                    <a:pt x="283" y="60"/>
                  </a:lnTo>
                  <a:lnTo>
                    <a:pt x="256" y="39"/>
                  </a:lnTo>
                  <a:lnTo>
                    <a:pt x="256" y="21"/>
                  </a:lnTo>
                  <a:lnTo>
                    <a:pt x="244" y="0"/>
                  </a:lnTo>
                  <a:lnTo>
                    <a:pt x="244" y="46"/>
                  </a:lnTo>
                  <a:lnTo>
                    <a:pt x="236" y="105"/>
                  </a:lnTo>
                  <a:lnTo>
                    <a:pt x="209" y="124"/>
                  </a:lnTo>
                  <a:lnTo>
                    <a:pt x="209" y="138"/>
                  </a:lnTo>
                  <a:lnTo>
                    <a:pt x="188" y="165"/>
                  </a:lnTo>
                  <a:lnTo>
                    <a:pt x="188" y="191"/>
                  </a:lnTo>
                  <a:lnTo>
                    <a:pt x="163" y="212"/>
                  </a:lnTo>
                  <a:lnTo>
                    <a:pt x="142" y="224"/>
                  </a:lnTo>
                  <a:lnTo>
                    <a:pt x="113" y="237"/>
                  </a:lnTo>
                  <a:lnTo>
                    <a:pt x="101" y="257"/>
                  </a:lnTo>
                  <a:lnTo>
                    <a:pt x="107" y="270"/>
                  </a:lnTo>
                  <a:lnTo>
                    <a:pt x="121" y="263"/>
                  </a:lnTo>
                  <a:lnTo>
                    <a:pt x="134" y="245"/>
                  </a:lnTo>
                  <a:lnTo>
                    <a:pt x="148" y="237"/>
                  </a:lnTo>
                  <a:lnTo>
                    <a:pt x="169" y="224"/>
                  </a:lnTo>
                  <a:lnTo>
                    <a:pt x="175" y="231"/>
                  </a:lnTo>
                  <a:lnTo>
                    <a:pt x="175" y="245"/>
                  </a:lnTo>
                  <a:lnTo>
                    <a:pt x="163" y="257"/>
                  </a:lnTo>
                  <a:lnTo>
                    <a:pt x="169" y="263"/>
                  </a:lnTo>
                  <a:lnTo>
                    <a:pt x="175" y="270"/>
                  </a:lnTo>
                  <a:lnTo>
                    <a:pt x="175" y="276"/>
                  </a:lnTo>
                  <a:lnTo>
                    <a:pt x="163" y="276"/>
                  </a:lnTo>
                  <a:lnTo>
                    <a:pt x="155" y="290"/>
                  </a:lnTo>
                  <a:lnTo>
                    <a:pt x="134" y="298"/>
                  </a:lnTo>
                  <a:lnTo>
                    <a:pt x="134" y="311"/>
                  </a:lnTo>
                  <a:lnTo>
                    <a:pt x="113" y="323"/>
                  </a:lnTo>
                  <a:lnTo>
                    <a:pt x="95" y="323"/>
                  </a:lnTo>
                  <a:lnTo>
                    <a:pt x="82" y="323"/>
                  </a:lnTo>
                  <a:lnTo>
                    <a:pt x="67" y="298"/>
                  </a:lnTo>
                  <a:lnTo>
                    <a:pt x="53" y="284"/>
                  </a:lnTo>
                  <a:lnTo>
                    <a:pt x="28" y="276"/>
                  </a:lnTo>
                  <a:lnTo>
                    <a:pt x="0" y="284"/>
                  </a:lnTo>
                  <a:lnTo>
                    <a:pt x="7" y="298"/>
                  </a:lnTo>
                  <a:lnTo>
                    <a:pt x="40" y="323"/>
                  </a:lnTo>
                  <a:lnTo>
                    <a:pt x="61" y="323"/>
                  </a:lnTo>
                  <a:lnTo>
                    <a:pt x="61" y="356"/>
                  </a:lnTo>
                  <a:lnTo>
                    <a:pt x="101" y="383"/>
                  </a:lnTo>
                  <a:lnTo>
                    <a:pt x="121" y="376"/>
                  </a:lnTo>
                  <a:lnTo>
                    <a:pt x="113" y="362"/>
                  </a:lnTo>
                  <a:lnTo>
                    <a:pt x="128" y="356"/>
                  </a:lnTo>
                  <a:lnTo>
                    <a:pt x="148" y="356"/>
                  </a:lnTo>
                  <a:lnTo>
                    <a:pt x="169" y="383"/>
                  </a:lnTo>
                  <a:lnTo>
                    <a:pt x="188" y="388"/>
                  </a:lnTo>
                  <a:lnTo>
                    <a:pt x="215" y="423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 cap="rnd" cmpd="sng">
              <a:solidFill>
                <a:schemeClr val="tx1">
                  <a:alpha val="18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582397" y="2612410"/>
            <a:ext cx="36192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818,629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Redes</a:t>
            </a:r>
            <a:r>
              <a:rPr lang="en-U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7497764" y="1247886"/>
            <a:ext cx="36192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1,092,317</a:t>
            </a:r>
          </a:p>
          <a:p>
            <a:pPr algn="ctr"/>
            <a:r>
              <a:rPr lang="en-U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Total de </a:t>
            </a:r>
            <a:r>
              <a:rPr lang="en-US" sz="2400" dirty="0" err="1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valoraciones</a:t>
            </a:r>
            <a:r>
              <a:rPr lang="en-US" sz="2400" dirty="0" smtClean="0">
                <a:solidFill>
                  <a:srgbClr val="34435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solidFill>
                <a:srgbClr val="34435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grpSp>
        <p:nvGrpSpPr>
          <p:cNvPr id="8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8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51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526473" y="310501"/>
            <a:ext cx="67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Resultados MIDOv3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" y="1704954"/>
            <a:ext cx="11994697" cy="35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526473" y="310501"/>
            <a:ext cx="67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Resultados MIDOv3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" y="1403562"/>
            <a:ext cx="12074795" cy="41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526473" y="310501"/>
            <a:ext cx="67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Resultados MIDOv3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6" y="1372875"/>
            <a:ext cx="11871947" cy="41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7195" y="183761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Índice</a:t>
            </a:r>
            <a:endParaRPr lang="es-MX" sz="44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"/>
          <p:cNvGrpSpPr/>
          <p:nvPr/>
        </p:nvGrpSpPr>
        <p:grpSpPr>
          <a:xfrm rot="5400000">
            <a:off x="7755691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19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9"/>
          <p:cNvGrpSpPr/>
          <p:nvPr/>
        </p:nvGrpSpPr>
        <p:grpSpPr>
          <a:xfrm rot="5400000">
            <a:off x="893704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2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6400" b="-5759"/>
          <a:stretch/>
        </p:blipFill>
        <p:spPr>
          <a:xfrm rot="16200000">
            <a:off x="-173749" y="3157028"/>
            <a:ext cx="2923580" cy="548049"/>
          </a:xfrm>
          <a:prstGeom prst="rect">
            <a:avLst/>
          </a:prstGeom>
        </p:spPr>
      </p:pic>
      <p:sp>
        <p:nvSpPr>
          <p:cNvPr id="42" name="4 CuadroTexto"/>
          <p:cNvSpPr txBox="1"/>
          <p:nvPr/>
        </p:nvSpPr>
        <p:spPr>
          <a:xfrm>
            <a:off x="1790323" y="19692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MIDO</a:t>
            </a:r>
            <a:r>
              <a:rPr lang="es-MX" sz="1600" b="1" baseline="54000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 logrado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4 CuadroTexto"/>
          <p:cNvSpPr txBox="1"/>
          <p:nvPr/>
        </p:nvSpPr>
        <p:spPr>
          <a:xfrm>
            <a:off x="1790323" y="2578870"/>
            <a:ext cx="407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Nuevo Algoritmo 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 </a:t>
            </a:r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4 CuadroTexto"/>
          <p:cNvSpPr txBox="1"/>
          <p:nvPr/>
        </p:nvSpPr>
        <p:spPr>
          <a:xfrm>
            <a:off x="1790323" y="3188478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Unidades beneficiadas con el escalamiento MIDOv4.0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4 CuadroTexto"/>
          <p:cNvSpPr txBox="1"/>
          <p:nvPr/>
        </p:nvSpPr>
        <p:spPr>
          <a:xfrm>
            <a:off x="1790323" y="37980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 Oferta académica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4 CuadroTexto"/>
          <p:cNvSpPr txBox="1"/>
          <p:nvPr/>
        </p:nvSpPr>
        <p:spPr>
          <a:xfrm>
            <a:off x="1790323" y="4407694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Compromisos y cronograma </a:t>
            </a:r>
            <a:endParaRPr lang="es-MX" sz="20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323" y="3188478"/>
            <a:ext cx="8506516" cy="18487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790323" y="1600365"/>
            <a:ext cx="8506516" cy="7690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3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448570" y="310501"/>
            <a:ext cx="887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MIDO</a:t>
            </a:r>
            <a:r>
              <a:rPr lang="es-MX" sz="2000" b="1" baseline="54000" dirty="0">
                <a:solidFill>
                  <a:srgbClr val="344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sz="2800" b="1" dirty="0" smtClean="0">
                <a:solidFill>
                  <a:srgbClr val="3443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Estrategia clave para la medición oportuna </a:t>
            </a:r>
            <a:endParaRPr lang="es-MX" sz="2800" b="1" dirty="0">
              <a:solidFill>
                <a:srgbClr val="3443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oup 9"/>
          <p:cNvGrpSpPr/>
          <p:nvPr/>
        </p:nvGrpSpPr>
        <p:grpSpPr>
          <a:xfrm rot="5400000">
            <a:off x="10090357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3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"/>
          <p:cNvGrpSpPr/>
          <p:nvPr/>
        </p:nvGrpSpPr>
        <p:grpSpPr>
          <a:xfrm rot="5400000">
            <a:off x="11271713" y="29303"/>
            <a:ext cx="515962" cy="1078358"/>
            <a:chOff x="10719459" y="1355932"/>
            <a:chExt cx="515962" cy="1078358"/>
          </a:xfrm>
          <a:solidFill>
            <a:srgbClr val="1E97B4"/>
          </a:solidFill>
        </p:grpSpPr>
        <p:sp>
          <p:nvSpPr>
            <p:cNvPr id="26" name="Rectangle 10"/>
            <p:cNvSpPr/>
            <p:nvPr/>
          </p:nvSpPr>
          <p:spPr>
            <a:xfrm>
              <a:off x="10719459" y="1355932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1"/>
            <p:cNvSpPr/>
            <p:nvPr/>
          </p:nvSpPr>
          <p:spPr>
            <a:xfrm>
              <a:off x="10719459" y="1946610"/>
              <a:ext cx="515962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4 CuadroTexto"/>
          <p:cNvSpPr txBox="1"/>
          <p:nvPr/>
        </p:nvSpPr>
        <p:spPr>
          <a:xfrm>
            <a:off x="2422983" y="1161678"/>
            <a:ext cx="647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94C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vinculación MIDOv4.0-SIC favorece el continuo de la atención </a:t>
            </a:r>
            <a:endParaRPr lang="es-MX" sz="2000" b="1" dirty="0">
              <a:solidFill>
                <a:srgbClr val="94C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0" y="6525048"/>
            <a:ext cx="2202136" cy="27019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08" y="2450254"/>
            <a:ext cx="8185560" cy="409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663" y="1951447"/>
            <a:ext cx="8163805" cy="4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7598</TotalTime>
  <Words>3211</Words>
  <Application>Microsoft Office PowerPoint</Application>
  <PresentationFormat>Panorámica</PresentationFormat>
  <Paragraphs>1884</Paragraphs>
  <Slides>38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Victor Belmont Morales</cp:lastModifiedBy>
  <cp:revision>396</cp:revision>
  <cp:lastPrinted>2018-05-02T22:24:06Z</cp:lastPrinted>
  <dcterms:created xsi:type="dcterms:W3CDTF">2017-11-06T17:28:14Z</dcterms:created>
  <dcterms:modified xsi:type="dcterms:W3CDTF">2018-06-06T20:22:39Z</dcterms:modified>
</cp:coreProperties>
</file>