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0" r:id="rId2"/>
    <p:sldId id="261" r:id="rId3"/>
    <p:sldId id="265" r:id="rId4"/>
    <p:sldId id="262" r:id="rId5"/>
    <p:sldId id="269" r:id="rId6"/>
    <p:sldId id="273" r:id="rId7"/>
    <p:sldId id="270" r:id="rId8"/>
    <p:sldId id="271" r:id="rId9"/>
    <p:sldId id="274" r:id="rId10"/>
    <p:sldId id="267" r:id="rId11"/>
    <p:sldId id="268" r:id="rId12"/>
    <p:sldId id="266" r:id="rId13"/>
  </p:sldIdLst>
  <p:sldSz cx="6858000" cy="9144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2AA7C0"/>
    <a:srgbClr val="2699B0"/>
    <a:srgbClr val="278EB3"/>
    <a:srgbClr val="2A99C0"/>
    <a:srgbClr val="0079A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080" y="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B0CC2-F8F4-43CA-B001-D3A9F39A1E9F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015B-6876-4AF1-91FE-E8426FE701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72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015B-6876-4AF1-91FE-E8426FE701B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23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015B-6876-4AF1-91FE-E8426FE701B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26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015B-6876-4AF1-91FE-E8426FE701B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63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015B-6876-4AF1-91FE-E8426FE701B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54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14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8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6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84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95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44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15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10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86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64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26BD-2094-4C22-A02A-55F219686C60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B140-AA2E-418A-932E-300812E748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65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tm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05729" y="1248464"/>
            <a:ext cx="5981994" cy="358389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000" b="1" dirty="0">
                <a:latin typeface="+mj-lt"/>
              </a:rPr>
              <a:t>Guía rápida para la utilización de </a:t>
            </a:r>
            <a:r>
              <a:rPr lang="es-419" sz="4000" b="1" dirty="0" smtClean="0">
                <a:latin typeface="+mj-lt"/>
              </a:rPr>
              <a:t>MIDO en Línea  </a:t>
            </a:r>
            <a:endParaRPr lang="es-ES" sz="4000" b="1" dirty="0">
              <a:latin typeface="+mj-lt"/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1" y="4205741"/>
            <a:ext cx="4574213" cy="37869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ángulo redondeado 7"/>
          <p:cNvSpPr/>
          <p:nvPr/>
        </p:nvSpPr>
        <p:spPr>
          <a:xfrm>
            <a:off x="225911" y="355002"/>
            <a:ext cx="6368527" cy="85846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14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2AA7C0"/>
          </a:solidFill>
          <a:ln>
            <a:solidFill>
              <a:srgbClr val="2AA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/>
              <a:t>MIDO 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solidFill>
            <a:srgbClr val="2AA7C0"/>
          </a:solidFill>
          <a:ln w="57150">
            <a:solidFill>
              <a:srgbClr val="2AA7C0"/>
            </a:solidFill>
          </a:ln>
        </p:spPr>
      </p:pic>
      <p:sp>
        <p:nvSpPr>
          <p:cNvPr id="31" name="Rectángulo redondeado 30"/>
          <p:cNvSpPr/>
          <p:nvPr/>
        </p:nvSpPr>
        <p:spPr>
          <a:xfrm>
            <a:off x="242228" y="1866168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/>
          <p:cNvSpPr/>
          <p:nvPr/>
        </p:nvSpPr>
        <p:spPr>
          <a:xfrm>
            <a:off x="2370663" y="1866168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/>
          <p:cNvSpPr/>
          <p:nvPr/>
        </p:nvSpPr>
        <p:spPr>
          <a:xfrm>
            <a:off x="242227" y="3302541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2370662" y="3302541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242227" y="4738914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2370662" y="4738914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/>
          <p:cNvSpPr/>
          <p:nvPr/>
        </p:nvSpPr>
        <p:spPr>
          <a:xfrm>
            <a:off x="242227" y="7611660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/>
          <p:cNvSpPr/>
          <p:nvPr/>
        </p:nvSpPr>
        <p:spPr>
          <a:xfrm>
            <a:off x="2370662" y="7611660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/>
          <p:cNvSpPr/>
          <p:nvPr/>
        </p:nvSpPr>
        <p:spPr>
          <a:xfrm>
            <a:off x="242227" y="6175287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redondeado 40"/>
          <p:cNvSpPr/>
          <p:nvPr/>
        </p:nvSpPr>
        <p:spPr>
          <a:xfrm>
            <a:off x="2370662" y="6175287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/>
          <p:cNvSpPr txBox="1"/>
          <p:nvPr/>
        </p:nvSpPr>
        <p:spPr>
          <a:xfrm>
            <a:off x="2370662" y="3557417"/>
            <a:ext cx="4233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Cuestionario factores de riesgo 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Diferentes opciones de respuesta en los combos según la pregunta 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2370662" y="4805820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Mediciones básicas </a:t>
            </a:r>
          </a:p>
          <a:p>
            <a:pPr lvl="1">
              <a:buClr>
                <a:srgbClr val="0079A4"/>
              </a:buClr>
            </a:pPr>
            <a:r>
              <a:rPr lang="es-419" sz="1400" dirty="0"/>
              <a:t>Registro de las mediciones como: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Peso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Talla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Presión arterial </a:t>
            </a:r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1" y="2061573"/>
            <a:ext cx="1805925" cy="91751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2370662" y="2033433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Antecedentes Ginecológicos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Fecha de última regla 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Fecha probable de parto </a:t>
            </a:r>
          </a:p>
          <a:p>
            <a:pPr marL="742950" lvl="1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Semana de gestación  </a:t>
            </a:r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2" y="3481595"/>
            <a:ext cx="1805925" cy="902077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1" y="4789156"/>
            <a:ext cx="1537724" cy="1184694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2370662" y="6237021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Valoración de glucosa</a:t>
            </a:r>
          </a:p>
          <a:p>
            <a:pPr lvl="1">
              <a:buClr>
                <a:srgbClr val="0079A4"/>
              </a:buClr>
            </a:pPr>
            <a:r>
              <a:rPr lang="es-419" sz="1400" dirty="0"/>
              <a:t>Registro de las mediciones como: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Glucosa capilar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Glucosa plasmática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% de Hemoglobina glucosilada</a:t>
            </a:r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0" y="6232541"/>
            <a:ext cx="1537724" cy="1177766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2370662" y="7673394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Datos de afiliación </a:t>
            </a:r>
          </a:p>
          <a:p>
            <a:pPr lvl="1">
              <a:buClr>
                <a:srgbClr val="0079A4"/>
              </a:buClr>
            </a:pPr>
            <a:r>
              <a:rPr lang="es-419" sz="1400" dirty="0"/>
              <a:t>Registro de información: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 err="1"/>
              <a:t>Derechohabiencia</a:t>
            </a:r>
            <a:r>
              <a:rPr lang="es-419" sz="1400" dirty="0"/>
              <a:t>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Dirección 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Teléfono</a:t>
            </a:r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7" y="7646860"/>
            <a:ext cx="1641750" cy="1222617"/>
          </a:xfrm>
          <a:prstGeom prst="rect">
            <a:avLst/>
          </a:prstGeom>
        </p:spPr>
      </p:pic>
      <p:sp>
        <p:nvSpPr>
          <p:cNvPr id="50" name="Rectángulo redondeado 49"/>
          <p:cNvSpPr/>
          <p:nvPr/>
        </p:nvSpPr>
        <p:spPr>
          <a:xfrm>
            <a:off x="242229" y="1402347"/>
            <a:ext cx="6361917" cy="31810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spc="600" dirty="0"/>
              <a:t>CASO 2</a:t>
            </a:r>
            <a:endParaRPr lang="es-ES" b="1" spc="600" dirty="0"/>
          </a:p>
        </p:txBody>
      </p:sp>
    </p:spTree>
    <p:extLst>
      <p:ext uri="{BB962C8B-B14F-4D97-AF65-F5344CB8AC3E}">
        <p14:creationId xmlns:p14="http://schemas.microsoft.com/office/powerpoint/2010/main" val="6397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2A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/>
              <a:t>MIDO 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ln w="57150">
            <a:solidFill>
              <a:srgbClr val="2699B0"/>
            </a:solidFill>
          </a:ln>
        </p:spPr>
      </p:pic>
      <p:sp>
        <p:nvSpPr>
          <p:cNvPr id="31" name="Rectángulo redondeado 30"/>
          <p:cNvSpPr/>
          <p:nvPr/>
        </p:nvSpPr>
        <p:spPr>
          <a:xfrm>
            <a:off x="242228" y="2177596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/>
          <p:cNvSpPr/>
          <p:nvPr/>
        </p:nvSpPr>
        <p:spPr>
          <a:xfrm>
            <a:off x="2370663" y="2177596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/>
          <p:cNvSpPr/>
          <p:nvPr/>
        </p:nvSpPr>
        <p:spPr>
          <a:xfrm>
            <a:off x="242227" y="3613969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2370662" y="3613969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242227" y="5050342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2370662" y="5050342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/>
          <p:cNvSpPr/>
          <p:nvPr/>
        </p:nvSpPr>
        <p:spPr>
          <a:xfrm>
            <a:off x="242227" y="6486715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redondeado 40"/>
          <p:cNvSpPr/>
          <p:nvPr/>
        </p:nvSpPr>
        <p:spPr>
          <a:xfrm>
            <a:off x="2370662" y="6486715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/>
          <p:cNvSpPr txBox="1"/>
          <p:nvPr/>
        </p:nvSpPr>
        <p:spPr>
          <a:xfrm>
            <a:off x="2370662" y="2344861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Resumen de las Valoraciones </a:t>
            </a:r>
          </a:p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endParaRPr lang="es-419" sz="1400" b="1" dirty="0"/>
          </a:p>
          <a:p>
            <a:pPr lvl="1">
              <a:buClr>
                <a:srgbClr val="2699B0"/>
              </a:buClr>
            </a:pPr>
            <a:r>
              <a:rPr lang="es-419" sz="1400" dirty="0"/>
              <a:t>A partir de los resultados obtenidos en cada valoración realizada </a:t>
            </a: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1" y="2227690"/>
            <a:ext cx="1446684" cy="1188047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2370662" y="3671915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Resultados personalizados </a:t>
            </a:r>
          </a:p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endParaRPr lang="es-419" sz="1400" dirty="0"/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Visualización de los datos registrados y  resultados por sección </a:t>
            </a: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4" y="3690085"/>
            <a:ext cx="1356818" cy="1149477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2370662" y="5119439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Recomendaciones de:</a:t>
            </a:r>
            <a:endParaRPr lang="es-419" sz="1400" dirty="0"/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Alimentación saludable </a:t>
            </a:r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Actividad física </a:t>
            </a:r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Cuidados </a:t>
            </a:r>
          </a:p>
          <a:p>
            <a:pPr marL="742950" lvl="1" indent="-285750">
              <a:buClr>
                <a:srgbClr val="2699B0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Datos de alerta </a:t>
            </a: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4" y="5090734"/>
            <a:ext cx="989417" cy="1212236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2370662" y="6871615"/>
            <a:ext cx="423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699B0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Envió de resultados por correo electrónico para la mujer embarazada </a:t>
            </a:r>
            <a:endParaRPr lang="es-419" sz="1400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7" y="6647646"/>
            <a:ext cx="1772565" cy="97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2A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/>
              <a:t>MIDO 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ln w="57150">
            <a:solidFill>
              <a:srgbClr val="2699B0"/>
            </a:solidFill>
          </a:ln>
        </p:spPr>
      </p:pic>
      <p:sp>
        <p:nvSpPr>
          <p:cNvPr id="6" name="Rectángulo redondeado 5"/>
          <p:cNvSpPr/>
          <p:nvPr/>
        </p:nvSpPr>
        <p:spPr>
          <a:xfrm>
            <a:off x="242232" y="2561351"/>
            <a:ext cx="1900894" cy="978835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2370667" y="2561351"/>
            <a:ext cx="4233482" cy="978835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242231" y="4983702"/>
            <a:ext cx="1900894" cy="3912871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2370666" y="4983702"/>
            <a:ext cx="4233482" cy="3912871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242231" y="3894223"/>
            <a:ext cx="6361917" cy="262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spc="600" dirty="0"/>
              <a:t>Registro de la Mujer embarazada </a:t>
            </a:r>
            <a:endParaRPr lang="es-ES" b="1" spc="6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242229" y="2073848"/>
            <a:ext cx="6361917" cy="262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spc="600" dirty="0"/>
              <a:t>Ingreso </a:t>
            </a:r>
            <a:endParaRPr lang="es-ES" b="1" spc="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70666" y="2789158"/>
            <a:ext cx="423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Ingreso a registros: Al dar clic en el ICONO aparecerán las siguientes opciones </a:t>
            </a:r>
            <a:endParaRPr lang="es-ES" sz="1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370666" y="5062700"/>
            <a:ext cx="4233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endParaRPr lang="es-419" sz="1400" dirty="0"/>
          </a:p>
          <a:p>
            <a:pPr marL="285750" indent="-285750">
              <a:buClr>
                <a:srgbClr val="0079A4"/>
              </a:buClr>
              <a:buFont typeface="Arial" panose="020B0604020202020204" pitchFamily="34" charset="0"/>
              <a:buChar char="•"/>
            </a:pPr>
            <a:endParaRPr lang="es-419" sz="1400" dirty="0"/>
          </a:p>
          <a:p>
            <a:pPr marL="800100" lvl="1" indent="-342900">
              <a:buClr>
                <a:srgbClr val="0079A4"/>
              </a:buClr>
              <a:buFont typeface="+mj-lt"/>
              <a:buAutoNum type="arabicPeriod"/>
            </a:pPr>
            <a:r>
              <a:rPr lang="es-419" sz="1400" dirty="0"/>
              <a:t>Valoraciones Subsecuentes en el embarazo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Valoraciones Subsecuentes</a:t>
            </a:r>
          </a:p>
          <a:p>
            <a:pPr marL="1257300" lvl="2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Cita de confirmación de Diabetes pre gestacional y gestacional</a:t>
            </a:r>
          </a:p>
          <a:p>
            <a:pPr lvl="2">
              <a:buClr>
                <a:srgbClr val="0079A4"/>
              </a:buClr>
            </a:pPr>
            <a:endParaRPr lang="es-419" sz="1400" dirty="0"/>
          </a:p>
          <a:p>
            <a:pPr marL="1257300" lvl="2" indent="-342900">
              <a:buClr>
                <a:srgbClr val="0079A4"/>
              </a:buClr>
              <a:buFont typeface="Courier New" panose="02070309020205020404" pitchFamily="49" charset="0"/>
              <a:buChar char="o"/>
            </a:pPr>
            <a:endParaRPr lang="es-419" sz="1400" dirty="0"/>
          </a:p>
          <a:p>
            <a:pPr marL="1257300" lvl="2" indent="-342900">
              <a:buClr>
                <a:srgbClr val="0079A4"/>
              </a:buClr>
              <a:buFont typeface="Courier New" panose="02070309020205020404" pitchFamily="49" charset="0"/>
              <a:buChar char="o"/>
            </a:pPr>
            <a:endParaRPr lang="es-419" sz="1400" dirty="0"/>
          </a:p>
          <a:p>
            <a:pPr marL="800100" lvl="1" indent="-342900">
              <a:buClr>
                <a:srgbClr val="0079A4"/>
              </a:buClr>
              <a:buFont typeface="+mj-lt"/>
              <a:buAutoNum type="arabicPeriod"/>
            </a:pPr>
            <a:r>
              <a:rPr lang="es-419" sz="1400" dirty="0"/>
              <a:t>Reclasificación del posparto</a:t>
            </a:r>
          </a:p>
          <a:p>
            <a:pPr marL="800100" lvl="1" indent="-342900">
              <a:buClr>
                <a:srgbClr val="0079A4"/>
              </a:buClr>
              <a:buFont typeface="+mj-lt"/>
              <a:buAutoNum type="arabicPeriod"/>
            </a:pPr>
            <a:endParaRPr lang="es-419" sz="1400" dirty="0"/>
          </a:p>
          <a:p>
            <a:pPr lvl="1">
              <a:buClr>
                <a:srgbClr val="0079A4"/>
              </a:buClr>
            </a:pPr>
            <a:endParaRPr lang="es-419" sz="1400" dirty="0"/>
          </a:p>
          <a:p>
            <a:pPr marL="800100" lvl="1" indent="-342900">
              <a:buClr>
                <a:srgbClr val="0079A4"/>
              </a:buClr>
              <a:buFont typeface="+mj-lt"/>
              <a:buAutoNum type="arabicPeriod"/>
            </a:pPr>
            <a:endParaRPr lang="es-419" sz="1400" dirty="0"/>
          </a:p>
          <a:p>
            <a:pPr marL="800100" lvl="1" indent="-342900">
              <a:buClr>
                <a:srgbClr val="0079A4"/>
              </a:buClr>
              <a:buFont typeface="+mj-lt"/>
              <a:buAutoNum type="arabicPeriod"/>
            </a:pPr>
            <a:endParaRPr lang="es-419" sz="1400" dirty="0"/>
          </a:p>
          <a:p>
            <a:pPr marL="800100" lvl="1" indent="-342900">
              <a:buClr>
                <a:srgbClr val="0079A4"/>
              </a:buClr>
              <a:buFont typeface="+mj-lt"/>
              <a:buAutoNum type="arabicPeriod" startAt="3"/>
            </a:pPr>
            <a:r>
              <a:rPr lang="es-419" sz="1400" dirty="0"/>
              <a:t>Reportes 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42229" y="1479354"/>
            <a:ext cx="6361917" cy="3849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b="1" dirty="0">
                <a:solidFill>
                  <a:schemeClr val="tx1"/>
                </a:solidFill>
              </a:rPr>
              <a:t>3.- MIDO Embarazo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22" name="Imagen 21" descr="Recorte de pantall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0" t="9917" r="9833" b="8353"/>
          <a:stretch/>
        </p:blipFill>
        <p:spPr>
          <a:xfrm>
            <a:off x="857127" y="2625346"/>
            <a:ext cx="671101" cy="841001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9858" r="69728" b="24139"/>
          <a:stretch/>
        </p:blipFill>
        <p:spPr>
          <a:xfrm>
            <a:off x="616835" y="5147635"/>
            <a:ext cx="1143749" cy="1188847"/>
          </a:xfrm>
          <a:prstGeom prst="rect">
            <a:avLst/>
          </a:prstGeom>
        </p:spPr>
      </p:pic>
      <p:pic>
        <p:nvPicPr>
          <p:cNvPr id="25" name="Imagen 24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9" t="9858" r="36780" b="24139"/>
          <a:stretch/>
        </p:blipFill>
        <p:spPr>
          <a:xfrm>
            <a:off x="628851" y="6430817"/>
            <a:ext cx="1131733" cy="1188847"/>
          </a:xfrm>
          <a:prstGeom prst="rect">
            <a:avLst/>
          </a:prstGeom>
        </p:spPr>
      </p:pic>
      <p:pic>
        <p:nvPicPr>
          <p:cNvPr id="26" name="Imagen 25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7" t="12809" r="3390" b="24139"/>
          <a:stretch/>
        </p:blipFill>
        <p:spPr>
          <a:xfrm>
            <a:off x="648882" y="7691001"/>
            <a:ext cx="1111702" cy="1135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2229" y="4428833"/>
            <a:ext cx="6361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600" b="1" spc="300" dirty="0"/>
              <a:t>Opción de visualizar tres diferentes apartados </a:t>
            </a:r>
          </a:p>
        </p:txBody>
      </p:sp>
    </p:spTree>
    <p:extLst>
      <p:ext uri="{BB962C8B-B14F-4D97-AF65-F5344CB8AC3E}">
        <p14:creationId xmlns:p14="http://schemas.microsoft.com/office/powerpoint/2010/main" val="171212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05729" y="1347610"/>
            <a:ext cx="5981994" cy="3632014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600" b="1" dirty="0">
              <a:latin typeface="+mj-lt"/>
            </a:endParaRPr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5" y="1598777"/>
            <a:ext cx="3780341" cy="31296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ángulo redondeado 7"/>
          <p:cNvSpPr/>
          <p:nvPr/>
        </p:nvSpPr>
        <p:spPr>
          <a:xfrm>
            <a:off x="225911" y="355002"/>
            <a:ext cx="6368527" cy="85846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1" y="5230791"/>
            <a:ext cx="6131787" cy="31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/>
              <a:t>MIDO </a:t>
            </a:r>
            <a:r>
              <a:rPr lang="es-419" sz="2400" b="1" dirty="0" smtClean="0"/>
              <a:t>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ln w="57150">
            <a:solidFill>
              <a:srgbClr val="009999"/>
            </a:solidFill>
          </a:ln>
        </p:spPr>
      </p:pic>
      <p:sp>
        <p:nvSpPr>
          <p:cNvPr id="6" name="Rectángulo redondeado 5"/>
          <p:cNvSpPr/>
          <p:nvPr/>
        </p:nvSpPr>
        <p:spPr>
          <a:xfrm>
            <a:off x="242229" y="3024003"/>
            <a:ext cx="1900894" cy="1828316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2370664" y="3024003"/>
            <a:ext cx="4233482" cy="1828316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242229" y="5198871"/>
            <a:ext cx="6361917" cy="262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spc="600" dirty="0"/>
              <a:t>Experto MIDO  </a:t>
            </a:r>
            <a:endParaRPr lang="es-ES" b="1" spc="6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242230" y="2414551"/>
            <a:ext cx="6361917" cy="262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spc="600" dirty="0"/>
              <a:t>Gerencial</a:t>
            </a:r>
            <a:endParaRPr lang="es-ES" b="1" spc="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70664" y="3356507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Ingreso entregado por la </a:t>
            </a:r>
            <a:r>
              <a:rPr lang="es-419" sz="1400" b="1" i="1" dirty="0"/>
              <a:t>INSTITUCIÓN</a:t>
            </a:r>
            <a:r>
              <a:rPr lang="es-419" sz="1400" dirty="0"/>
              <a:t> para las autoridades Estatales y Jurisdiccionales 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s-419" sz="1400" dirty="0"/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Clave de acceso basada en la CLUES de la Unidad y una contraseña </a:t>
            </a:r>
            <a:endParaRPr lang="es-ES" sz="14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42229" y="1699694"/>
            <a:ext cx="6361917" cy="3849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b="1" dirty="0">
                <a:solidFill>
                  <a:schemeClr val="tx1"/>
                </a:solidFill>
              </a:rPr>
              <a:t>1.- Ingreso por MIDO Adultos  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242229" y="5995550"/>
            <a:ext cx="1900894" cy="1828316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/>
          <p:cNvSpPr/>
          <p:nvPr/>
        </p:nvSpPr>
        <p:spPr>
          <a:xfrm>
            <a:off x="2370664" y="5995550"/>
            <a:ext cx="4233482" cy="1828316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1" y="6121167"/>
            <a:ext cx="1389905" cy="686268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2370664" y="6145168"/>
            <a:ext cx="4233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Ingreso con clave proporcionada por las autoridades 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s-419" sz="1400" dirty="0"/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Login con accesos para el experto con el Folio obtenido en la certificación del curso y correo con el que se registro en la plataforma </a:t>
            </a:r>
          </a:p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4" y="7012959"/>
            <a:ext cx="1356818" cy="669930"/>
          </a:xfrm>
          <a:prstGeom prst="rect">
            <a:avLst/>
          </a:prstGeom>
        </p:spPr>
      </p:pic>
      <p:pic>
        <p:nvPicPr>
          <p:cNvPr id="29" name="Imagen 28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4" y="3189707"/>
            <a:ext cx="1763558" cy="14600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541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/>
              <a:t>MIDO 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solidFill>
            <a:srgbClr val="009999"/>
          </a:solidFill>
          <a:ln w="57150">
            <a:solidFill>
              <a:srgbClr val="009999"/>
            </a:solidFill>
          </a:ln>
        </p:spPr>
      </p:pic>
      <p:sp>
        <p:nvSpPr>
          <p:cNvPr id="6" name="Rectángulo redondeado 5"/>
          <p:cNvSpPr/>
          <p:nvPr/>
        </p:nvSpPr>
        <p:spPr>
          <a:xfrm>
            <a:off x="242232" y="2336452"/>
            <a:ext cx="1900894" cy="1440832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2370667" y="2336452"/>
            <a:ext cx="4233482" cy="1440832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242229" y="3925540"/>
            <a:ext cx="6361917" cy="262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/>
              <a:t>Registro de Mujeres y Mujeres Embarazadas </a:t>
            </a:r>
            <a:endParaRPr lang="es-ES" sz="1600" b="1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242228" y="1936730"/>
            <a:ext cx="6361917" cy="2629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/>
              <a:t>Ingreso por MIDO Adultos </a:t>
            </a:r>
            <a:endParaRPr lang="es-ES" sz="16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370667" y="2668956"/>
            <a:ext cx="423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Ingreso a registros: Al dar clic en el ICONO “MIDO Adultos” aparecerán las siguientes opciones: </a:t>
            </a:r>
            <a:endParaRPr lang="es-ES" sz="14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42229" y="1390146"/>
            <a:ext cx="6361917" cy="3849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419" sz="1600" b="1" dirty="0">
                <a:solidFill>
                  <a:schemeClr val="tx1"/>
                </a:solidFill>
              </a:rPr>
              <a:t>2.- MIDO Adultos  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21" name="Imagen 20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1383" r="56705" b="9785"/>
          <a:stretch/>
        </p:blipFill>
        <p:spPr>
          <a:xfrm>
            <a:off x="632933" y="2397831"/>
            <a:ext cx="1111551" cy="1332665"/>
          </a:xfrm>
          <a:prstGeom prst="rect">
            <a:avLst/>
          </a:prstGeom>
        </p:spPr>
      </p:pic>
      <p:sp>
        <p:nvSpPr>
          <p:cNvPr id="31" name="Rectángulo redondeado 30"/>
          <p:cNvSpPr/>
          <p:nvPr/>
        </p:nvSpPr>
        <p:spPr>
          <a:xfrm>
            <a:off x="242228" y="4331793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/>
          <p:cNvSpPr/>
          <p:nvPr/>
        </p:nvSpPr>
        <p:spPr>
          <a:xfrm>
            <a:off x="2370663" y="4331793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370664" y="4401180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dirty="0"/>
              <a:t>Ingreso a MIDO Adulto con 4 apartados</a:t>
            </a:r>
          </a:p>
          <a:p>
            <a:pPr marL="800100" lvl="1" indent="-342900">
              <a:buClr>
                <a:srgbClr val="009999"/>
              </a:buClr>
              <a:buFont typeface="+mj-lt"/>
              <a:buAutoNum type="arabicPeriod"/>
            </a:pPr>
            <a:r>
              <a:rPr lang="es-419" sz="1400" dirty="0"/>
              <a:t>MIDO de primera vez y/o seguimiento</a:t>
            </a:r>
          </a:p>
          <a:p>
            <a:pPr marL="800100" lvl="1" indent="-342900">
              <a:buClr>
                <a:srgbClr val="009999"/>
              </a:buClr>
              <a:buFont typeface="+mj-lt"/>
              <a:buAutoNum type="arabicPeriod"/>
            </a:pPr>
            <a:r>
              <a:rPr lang="es-419" sz="1400" dirty="0"/>
              <a:t>MIDO de confirmación </a:t>
            </a:r>
          </a:p>
          <a:p>
            <a:pPr marL="800100" lvl="1" indent="-342900">
              <a:buClr>
                <a:srgbClr val="009999"/>
              </a:buClr>
              <a:buFont typeface="+mj-lt"/>
              <a:buAutoNum type="arabicPeriod"/>
            </a:pPr>
            <a:r>
              <a:rPr lang="es-419" sz="1400" dirty="0"/>
              <a:t>Personas confirmadas </a:t>
            </a:r>
          </a:p>
          <a:p>
            <a:pPr marL="800100" lvl="1" indent="-342900">
              <a:buClr>
                <a:srgbClr val="009999"/>
              </a:buClr>
              <a:buFont typeface="+mj-lt"/>
              <a:buAutoNum type="arabicPeriod"/>
            </a:pPr>
            <a:r>
              <a:rPr lang="es-419" sz="1400" dirty="0"/>
              <a:t>Reportes  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t="36801" r="67560" b="38924"/>
          <a:stretch/>
        </p:blipFill>
        <p:spPr>
          <a:xfrm>
            <a:off x="555996" y="5831554"/>
            <a:ext cx="1273357" cy="1275684"/>
          </a:xfrm>
          <a:prstGeom prst="rect">
            <a:avLst/>
          </a:prstGeom>
        </p:spPr>
      </p:pic>
      <p:sp>
        <p:nvSpPr>
          <p:cNvPr id="35" name="Rectángulo redondeado 34"/>
          <p:cNvSpPr/>
          <p:nvPr/>
        </p:nvSpPr>
        <p:spPr>
          <a:xfrm>
            <a:off x="242227" y="5775681"/>
            <a:ext cx="1900894" cy="1376162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redondeado 35"/>
          <p:cNvSpPr/>
          <p:nvPr/>
        </p:nvSpPr>
        <p:spPr>
          <a:xfrm>
            <a:off x="2370662" y="5775681"/>
            <a:ext cx="4233482" cy="1376162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/>
          <p:cNvSpPr txBox="1"/>
          <p:nvPr/>
        </p:nvSpPr>
        <p:spPr>
          <a:xfrm>
            <a:off x="2370663" y="6094139"/>
            <a:ext cx="4233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MIDO de primera vez y/o seguimiento</a:t>
            </a:r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Apartado que nos permite registrar a las mujeres y mujeres embarazadas 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" y="4419945"/>
            <a:ext cx="1641750" cy="1034612"/>
          </a:xfrm>
          <a:prstGeom prst="rect">
            <a:avLst/>
          </a:prstGeom>
        </p:spPr>
      </p:pic>
      <p:sp>
        <p:nvSpPr>
          <p:cNvPr id="39" name="Rectángulo redondeado 38"/>
          <p:cNvSpPr/>
          <p:nvPr/>
        </p:nvSpPr>
        <p:spPr>
          <a:xfrm>
            <a:off x="242226" y="7302129"/>
            <a:ext cx="1900894" cy="1465391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/>
          <p:cNvSpPr/>
          <p:nvPr/>
        </p:nvSpPr>
        <p:spPr>
          <a:xfrm>
            <a:off x="2370661" y="7302129"/>
            <a:ext cx="4233482" cy="1465391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/>
          <p:cNvSpPr txBox="1"/>
          <p:nvPr/>
        </p:nvSpPr>
        <p:spPr>
          <a:xfrm>
            <a:off x="2370665" y="7425315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Registro de la persona (valoración inicial)</a:t>
            </a:r>
          </a:p>
          <a:p>
            <a:pPr marL="342900" indent="-342900">
              <a:buClr>
                <a:srgbClr val="009999"/>
              </a:buClr>
              <a:buFont typeface="+mj-lt"/>
              <a:buAutoNum type="arabicPeriod"/>
            </a:pPr>
            <a:endParaRPr lang="es-419" sz="1400" dirty="0"/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Una vez capturada la persona, marcada la opción “MUJER” el sistema despliega la pregunta, ¿Esta embarazada?. </a:t>
            </a:r>
          </a:p>
        </p:txBody>
      </p:sp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" y="7458333"/>
            <a:ext cx="1641750" cy="1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/>
              <a:t>MIDO 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solidFill>
            <a:srgbClr val="009999"/>
          </a:solidFill>
          <a:ln w="57150">
            <a:solidFill>
              <a:srgbClr val="009999"/>
            </a:solidFill>
          </a:ln>
        </p:spPr>
      </p:pic>
      <p:sp>
        <p:nvSpPr>
          <p:cNvPr id="17" name="Rectángulo redondeado 16"/>
          <p:cNvSpPr/>
          <p:nvPr/>
        </p:nvSpPr>
        <p:spPr>
          <a:xfrm>
            <a:off x="242229" y="1413364"/>
            <a:ext cx="6361917" cy="31810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/>
              <a:t>Respuesta a la pregunta ¿ Esta Embarazada?</a:t>
            </a:r>
            <a:endParaRPr lang="es-ES" b="1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242225" y="3326137"/>
            <a:ext cx="6361916" cy="1992701"/>
          </a:xfrm>
          <a:prstGeom prst="roundRect">
            <a:avLst>
              <a:gd name="adj" fmla="val 13514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/>
          <p:cNvSpPr/>
          <p:nvPr/>
        </p:nvSpPr>
        <p:spPr>
          <a:xfrm>
            <a:off x="242226" y="1825213"/>
            <a:ext cx="6361917" cy="1407779"/>
          </a:xfrm>
          <a:prstGeom prst="roundRect">
            <a:avLst>
              <a:gd name="adj" fmla="val 5524"/>
            </a:avLst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/>
          <p:cNvSpPr txBox="1"/>
          <p:nvPr/>
        </p:nvSpPr>
        <p:spPr>
          <a:xfrm>
            <a:off x="1558228" y="1972493"/>
            <a:ext cx="5045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b="1" dirty="0"/>
              <a:t>CASO 1</a:t>
            </a:r>
            <a:endParaRPr lang="es-419" sz="1200" dirty="0"/>
          </a:p>
          <a:p>
            <a:pPr marL="800100" lvl="1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200" dirty="0"/>
              <a:t>Si la respuesta es </a:t>
            </a:r>
            <a:r>
              <a:rPr lang="es-419" sz="1200" b="1" dirty="0"/>
              <a:t>NEGATIVA/NO SABE O NO RESPONDE</a:t>
            </a:r>
            <a:r>
              <a:rPr lang="es-419" sz="1200" dirty="0"/>
              <a:t>, se habilita la captura de una Hoja Filtro, en caso de NO tener un retraso en su regla mayor a 45 días sigue con una captura como </a:t>
            </a:r>
            <a:r>
              <a:rPr lang="es-419" sz="1200" b="1" i="1" dirty="0"/>
              <a:t>MIDO Adulto</a:t>
            </a:r>
            <a:r>
              <a:rPr lang="es-419" sz="1200" dirty="0"/>
              <a:t>, caso contrario direcciona a </a:t>
            </a:r>
            <a:r>
              <a:rPr lang="es-419" sz="1200" b="1" i="1" dirty="0"/>
              <a:t>MIDO Embarazo</a:t>
            </a:r>
            <a:r>
              <a:rPr lang="es-419" sz="1200" dirty="0"/>
              <a:t>.</a:t>
            </a:r>
            <a:endParaRPr lang="es-419" sz="1200" b="1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242226" y="6908908"/>
            <a:ext cx="6361917" cy="2116732"/>
          </a:xfrm>
          <a:prstGeom prst="roundRect">
            <a:avLst>
              <a:gd name="adj" fmla="val 13514"/>
            </a:avLst>
          </a:prstGeom>
          <a:noFill/>
          <a:ln>
            <a:solidFill>
              <a:srgbClr val="2AA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1894899" y="5606042"/>
            <a:ext cx="470924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9A4"/>
              </a:buClr>
              <a:buFont typeface="Wingdings" panose="05000000000000000000" pitchFamily="2" charset="2"/>
              <a:buChar char="v"/>
            </a:pPr>
            <a:r>
              <a:rPr lang="es-419" sz="2000" b="1" dirty="0"/>
              <a:t>CASO 2</a:t>
            </a:r>
          </a:p>
          <a:p>
            <a:pPr marL="342900" indent="-342900">
              <a:buClr>
                <a:srgbClr val="0079A4"/>
              </a:buClr>
              <a:buFont typeface="+mj-lt"/>
              <a:buAutoNum type="arabicPeriod"/>
            </a:pPr>
            <a:endParaRPr lang="es-419" sz="1400" dirty="0"/>
          </a:p>
          <a:p>
            <a:pPr marL="800100" lvl="1" indent="-342900">
              <a:buClr>
                <a:srgbClr val="0079A4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Si la respuesta es </a:t>
            </a:r>
            <a:r>
              <a:rPr lang="es-419" sz="1400" b="1" dirty="0"/>
              <a:t>POSITIVA </a:t>
            </a:r>
            <a:r>
              <a:rPr lang="es-419" sz="1400" dirty="0"/>
              <a:t>el sistema en automático direcciona a </a:t>
            </a:r>
            <a:r>
              <a:rPr lang="es-419" sz="1400" b="1" i="1" dirty="0"/>
              <a:t>MIDO Embarazo</a:t>
            </a:r>
            <a:r>
              <a:rPr lang="es-419" sz="1400" dirty="0"/>
              <a:t> </a:t>
            </a:r>
            <a:endParaRPr lang="es-419" sz="1400" b="1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28" y="3359612"/>
            <a:ext cx="3729902" cy="1925113"/>
          </a:xfrm>
          <a:prstGeom prst="rect">
            <a:avLst/>
          </a:prstGeom>
        </p:spPr>
      </p:pic>
      <p:sp>
        <p:nvSpPr>
          <p:cNvPr id="30" name="Rectángulo redondeado 29"/>
          <p:cNvSpPr/>
          <p:nvPr/>
        </p:nvSpPr>
        <p:spPr>
          <a:xfrm>
            <a:off x="242225" y="5409983"/>
            <a:ext cx="6361917" cy="1407779"/>
          </a:xfrm>
          <a:prstGeom prst="roundRect">
            <a:avLst>
              <a:gd name="adj" fmla="val 5524"/>
            </a:avLst>
          </a:prstGeom>
          <a:noFill/>
          <a:ln>
            <a:solidFill>
              <a:srgbClr val="2AA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46" y="6963183"/>
            <a:ext cx="3988464" cy="20263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4" y="1881635"/>
            <a:ext cx="966265" cy="12897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7" y="5443302"/>
            <a:ext cx="857511" cy="13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8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05729" y="1347610"/>
            <a:ext cx="5981994" cy="3632014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9600" b="1" dirty="0">
                <a:latin typeface="+mj-lt"/>
              </a:rPr>
              <a:t>CASO 1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5911" y="355002"/>
            <a:ext cx="6368527" cy="85846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9" y="5644405"/>
            <a:ext cx="6234545" cy="14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1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/>
              <a:t>MIDO 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solidFill>
            <a:srgbClr val="009999"/>
          </a:solidFill>
          <a:ln w="57150">
            <a:solidFill>
              <a:srgbClr val="009999"/>
            </a:solidFill>
          </a:ln>
        </p:spPr>
      </p:pic>
      <p:sp>
        <p:nvSpPr>
          <p:cNvPr id="31" name="Rectángulo redondeado 30"/>
          <p:cNvSpPr/>
          <p:nvPr/>
        </p:nvSpPr>
        <p:spPr>
          <a:xfrm>
            <a:off x="242228" y="1866168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redondeado 31"/>
          <p:cNvSpPr/>
          <p:nvPr/>
        </p:nvSpPr>
        <p:spPr>
          <a:xfrm>
            <a:off x="2370663" y="1866168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redondeado 23"/>
          <p:cNvSpPr/>
          <p:nvPr/>
        </p:nvSpPr>
        <p:spPr>
          <a:xfrm>
            <a:off x="242227" y="3302541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2370662" y="3302541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242227" y="4738914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2370662" y="4738914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redondeado 27"/>
          <p:cNvSpPr/>
          <p:nvPr/>
        </p:nvSpPr>
        <p:spPr>
          <a:xfrm>
            <a:off x="242227" y="7611660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/>
          <p:cNvSpPr/>
          <p:nvPr/>
        </p:nvSpPr>
        <p:spPr>
          <a:xfrm>
            <a:off x="2370662" y="7611660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/>
          <p:cNvSpPr/>
          <p:nvPr/>
        </p:nvSpPr>
        <p:spPr>
          <a:xfrm>
            <a:off x="242227" y="6175287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redondeado 40"/>
          <p:cNvSpPr/>
          <p:nvPr/>
        </p:nvSpPr>
        <p:spPr>
          <a:xfrm>
            <a:off x="2370662" y="6175287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CuadroTexto 45"/>
          <p:cNvSpPr txBox="1"/>
          <p:nvPr/>
        </p:nvSpPr>
        <p:spPr>
          <a:xfrm>
            <a:off x="2370662" y="3364275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Mediciones básicas </a:t>
            </a:r>
          </a:p>
          <a:p>
            <a:pPr lvl="1">
              <a:buClr>
                <a:srgbClr val="009999"/>
              </a:buClr>
            </a:pPr>
            <a:r>
              <a:rPr lang="es-419" sz="1400" dirty="0"/>
              <a:t>Registro de las mediciones como:</a:t>
            </a:r>
          </a:p>
          <a:p>
            <a:pPr marL="1257300" lvl="2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Peso </a:t>
            </a:r>
          </a:p>
          <a:p>
            <a:pPr marL="1257300" lvl="2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Talla </a:t>
            </a:r>
          </a:p>
          <a:p>
            <a:pPr marL="1257300" lvl="2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Presión arterial 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2370662" y="2143346"/>
            <a:ext cx="4233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Cuestionario de Factores de riesgo </a:t>
            </a:r>
            <a:endParaRPr lang="es-419" sz="1400" dirty="0"/>
          </a:p>
          <a:p>
            <a:pPr marL="742950" lvl="1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11 preguntas para determinar los factores de riesgo a partir de las respuestas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2370662" y="4928046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Valoración de glucosa capilar</a:t>
            </a:r>
          </a:p>
          <a:p>
            <a:pPr marL="742950" lvl="1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endParaRPr lang="es-419" sz="1400" b="1" dirty="0"/>
          </a:p>
          <a:p>
            <a:pPr marL="742950" lvl="1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Casual </a:t>
            </a:r>
          </a:p>
          <a:p>
            <a:pPr marL="742950" lvl="1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Ayuno  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2370662" y="6234912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Datos de afiliación </a:t>
            </a:r>
          </a:p>
          <a:p>
            <a:pPr lvl="1">
              <a:buClr>
                <a:srgbClr val="009999"/>
              </a:buClr>
            </a:pPr>
            <a:r>
              <a:rPr lang="es-419" sz="1400" dirty="0"/>
              <a:t>Registro de información:</a:t>
            </a:r>
          </a:p>
          <a:p>
            <a:pPr marL="1257300" lvl="2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Derechohabiancia </a:t>
            </a:r>
          </a:p>
          <a:p>
            <a:pPr marL="1257300" lvl="2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Dirección </a:t>
            </a:r>
          </a:p>
          <a:p>
            <a:pPr marL="1257300" lvl="2" indent="-34290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Teléfono</a:t>
            </a:r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7" y="6208378"/>
            <a:ext cx="1641750" cy="1222617"/>
          </a:xfrm>
          <a:prstGeom prst="rect">
            <a:avLst/>
          </a:prstGeom>
        </p:spPr>
      </p:pic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7" y="1913533"/>
            <a:ext cx="1356818" cy="1220591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5" y="3340571"/>
            <a:ext cx="1255233" cy="1230732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6" y="5031096"/>
            <a:ext cx="1805925" cy="708655"/>
          </a:xfrm>
          <a:prstGeom prst="rect">
            <a:avLst/>
          </a:prstGeom>
        </p:spPr>
      </p:pic>
      <p:sp>
        <p:nvSpPr>
          <p:cNvPr id="33" name="Rectángulo redondeado 32"/>
          <p:cNvSpPr/>
          <p:nvPr/>
        </p:nvSpPr>
        <p:spPr>
          <a:xfrm>
            <a:off x="242229" y="1402347"/>
            <a:ext cx="6361917" cy="31810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spc="600" dirty="0"/>
              <a:t>CASO 1</a:t>
            </a:r>
            <a:endParaRPr lang="es-ES" b="1" spc="6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2370662" y="7830712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Resumen de las Valoraciones </a:t>
            </a: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endParaRPr lang="es-419" sz="1400" b="1" dirty="0"/>
          </a:p>
          <a:p>
            <a:pPr lvl="1">
              <a:buClr>
                <a:srgbClr val="009999"/>
              </a:buClr>
            </a:pPr>
            <a:r>
              <a:rPr lang="es-419" sz="1400" dirty="0"/>
              <a:t>A partir de los resultados obtenidos en cada valoración realizada </a:t>
            </a:r>
          </a:p>
        </p:txBody>
      </p:sp>
      <p:pic>
        <p:nvPicPr>
          <p:cNvPr id="35" name="Imagen 34" descr="Recorte de pantall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" y="7667849"/>
            <a:ext cx="1341814" cy="11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1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22155" y="364734"/>
            <a:ext cx="5981994" cy="443689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b="1" dirty="0" smtClean="0"/>
              <a:t>MIDO en Línea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150" r="51667" b="23840"/>
          <a:stretch/>
        </p:blipFill>
        <p:spPr>
          <a:xfrm>
            <a:off x="242231" y="577695"/>
            <a:ext cx="764809" cy="679831"/>
          </a:xfrm>
          <a:prstGeom prst="rect">
            <a:avLst/>
          </a:prstGeom>
          <a:solidFill>
            <a:srgbClr val="009999"/>
          </a:solidFill>
          <a:ln w="57150">
            <a:solidFill>
              <a:srgbClr val="009999"/>
            </a:solidFill>
          </a:ln>
        </p:spPr>
      </p:pic>
      <p:sp>
        <p:nvSpPr>
          <p:cNvPr id="24" name="Rectángulo redondeado 23"/>
          <p:cNvSpPr/>
          <p:nvPr/>
        </p:nvSpPr>
        <p:spPr>
          <a:xfrm>
            <a:off x="242227" y="1785163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redondeado 24"/>
          <p:cNvSpPr/>
          <p:nvPr/>
        </p:nvSpPr>
        <p:spPr>
          <a:xfrm>
            <a:off x="2370662" y="1785163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redondeado 25"/>
          <p:cNvSpPr/>
          <p:nvPr/>
        </p:nvSpPr>
        <p:spPr>
          <a:xfrm>
            <a:off x="242227" y="3221536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redondeado 26"/>
          <p:cNvSpPr/>
          <p:nvPr/>
        </p:nvSpPr>
        <p:spPr>
          <a:xfrm>
            <a:off x="2370662" y="3221536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redondeado 29"/>
          <p:cNvSpPr/>
          <p:nvPr/>
        </p:nvSpPr>
        <p:spPr>
          <a:xfrm>
            <a:off x="242227" y="4657909"/>
            <a:ext cx="1900894" cy="1293020"/>
          </a:xfrm>
          <a:prstGeom prst="roundRect">
            <a:avLst>
              <a:gd name="adj" fmla="val 1351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redondeado 40"/>
          <p:cNvSpPr/>
          <p:nvPr/>
        </p:nvSpPr>
        <p:spPr>
          <a:xfrm>
            <a:off x="2370662" y="4657909"/>
            <a:ext cx="4233482" cy="1293020"/>
          </a:xfrm>
          <a:prstGeom prst="roundRect">
            <a:avLst>
              <a:gd name="adj" fmla="val 5524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370662" y="1843109"/>
            <a:ext cx="423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Resultados personalizados </a:t>
            </a: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endParaRPr lang="es-419" sz="1400" dirty="0"/>
          </a:p>
          <a:p>
            <a:pPr marL="742950" lvl="1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Visualización de los datos registrados y  resultados por sección 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370662" y="3290633"/>
            <a:ext cx="4233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Recomendaciones de:</a:t>
            </a:r>
          </a:p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endParaRPr lang="es-419" sz="1400" dirty="0"/>
          </a:p>
          <a:p>
            <a:pPr marL="742950" lvl="1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Alimentación correcta </a:t>
            </a:r>
          </a:p>
          <a:p>
            <a:pPr marL="742950" lvl="1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Actividad física </a:t>
            </a:r>
          </a:p>
          <a:p>
            <a:pPr marL="742950" lvl="1" indent="-285750">
              <a:buClr>
                <a:srgbClr val="009999"/>
              </a:buClr>
              <a:buFont typeface="Arial" panose="020B0604020202020204" pitchFamily="34" charset="0"/>
              <a:buChar char="•"/>
            </a:pPr>
            <a:r>
              <a:rPr lang="es-419" sz="1400" dirty="0"/>
              <a:t>Auto cuidado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2370662" y="5042809"/>
            <a:ext cx="423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999"/>
              </a:buClr>
              <a:buFont typeface="Wingdings" panose="05000000000000000000" pitchFamily="2" charset="2"/>
              <a:buChar char="v"/>
            </a:pPr>
            <a:r>
              <a:rPr lang="es-419" sz="1400" b="1" dirty="0"/>
              <a:t>Envió de resultados por correo electrónico de la mujer</a:t>
            </a:r>
            <a:endParaRPr lang="es-419" sz="1400" dirty="0"/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4" y="1818753"/>
            <a:ext cx="1473324" cy="1238981"/>
          </a:xfrm>
          <a:prstGeom prst="rect">
            <a:avLst/>
          </a:prstGeom>
        </p:spPr>
      </p:pic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1" y="3288813"/>
            <a:ext cx="1199936" cy="1173191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2" y="5088737"/>
            <a:ext cx="1805925" cy="4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05729" y="1347610"/>
            <a:ext cx="5981994" cy="3632014"/>
          </a:xfrm>
          <a:prstGeom prst="roundRect">
            <a:avLst/>
          </a:prstGeom>
          <a:solidFill>
            <a:srgbClr val="2AA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9600" b="1" dirty="0">
                <a:latin typeface="+mj-lt"/>
              </a:rPr>
              <a:t>CASO 2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25911" y="355002"/>
            <a:ext cx="6368527" cy="858460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1" y="5972232"/>
            <a:ext cx="6234545" cy="14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5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</TotalTime>
  <Words>533</Words>
  <Application>Microsoft Office PowerPoint</Application>
  <PresentationFormat>Presentación en pantalla (4:3)</PresentationFormat>
  <Paragraphs>126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Belmont Morales</dc:creator>
  <cp:lastModifiedBy>Lorena Suárez Idueta</cp:lastModifiedBy>
  <cp:revision>71</cp:revision>
  <cp:lastPrinted>2018-07-26T19:36:48Z</cp:lastPrinted>
  <dcterms:created xsi:type="dcterms:W3CDTF">2018-06-08T13:37:06Z</dcterms:created>
  <dcterms:modified xsi:type="dcterms:W3CDTF">2019-01-29T22:01:42Z</dcterms:modified>
</cp:coreProperties>
</file>