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3"/>
  </p:notesMasterIdLst>
  <p:handoutMasterIdLst>
    <p:handoutMasterId r:id="rId14"/>
  </p:handoutMasterIdLst>
  <p:sldIdLst>
    <p:sldId id="743" r:id="rId2"/>
    <p:sldId id="758" r:id="rId3"/>
    <p:sldId id="761" r:id="rId4"/>
    <p:sldId id="764" r:id="rId5"/>
    <p:sldId id="760" r:id="rId6"/>
    <p:sldId id="739" r:id="rId7"/>
    <p:sldId id="762" r:id="rId8"/>
    <p:sldId id="755" r:id="rId9"/>
    <p:sldId id="763" r:id="rId10"/>
    <p:sldId id="706" r:id="rId11"/>
    <p:sldId id="759" r:id="rId12"/>
  </p:sldIdLst>
  <p:sldSz cx="9144000" cy="6858000" type="screen4x3"/>
  <p:notesSz cx="7010400" cy="9296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4" clrIdx="0">
    <p:extLst/>
  </p:cmAuthor>
  <p:cmAuthor id="2" name="Alicia Angel Esain " initials="AAE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97B4"/>
    <a:srgbClr val="FF6731"/>
    <a:srgbClr val="0070C0"/>
    <a:srgbClr val="94C0F0"/>
    <a:srgbClr val="197EC6"/>
    <a:srgbClr val="344356"/>
    <a:srgbClr val="44546A"/>
    <a:srgbClr val="80B8E0"/>
    <a:srgbClr val="41A698"/>
    <a:srgbClr val="7E41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27" autoAdjust="0"/>
    <p:restoredTop sz="95501" autoAdjust="0"/>
  </p:normalViewPr>
  <p:slideViewPr>
    <p:cSldViewPr snapToGrid="0">
      <p:cViewPr varScale="1">
        <p:scale>
          <a:sx n="68" d="100"/>
          <a:sy n="68" d="100"/>
        </p:scale>
        <p:origin x="702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orena%20Su&#225;rez%20Idueta\Desktop\avance%20alumno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%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Avance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curso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Experto</a:t>
            </a:r>
            <a:r>
              <a:rPr lang="en-US" baseline="0" dirty="0" smtClean="0"/>
              <a:t> MIDO </a:t>
            </a:r>
            <a:r>
              <a:rPr lang="en-US" baseline="0" dirty="0" err="1" smtClean="0"/>
              <a:t>Adultos</a:t>
            </a:r>
            <a:r>
              <a:rPr lang="en-US" baseline="0" dirty="0" smtClean="0"/>
              <a:t> 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Hoja2!$E$2</c:f>
              <c:strCache>
                <c:ptCount val="1"/>
                <c:pt idx="0">
                  <c:v>No iniciado 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Hoja2!$D$3:$D$29</c:f>
              <c:strCache>
                <c:ptCount val="27"/>
                <c:pt idx="0">
                  <c:v>SON</c:v>
                </c:pt>
                <c:pt idx="1">
                  <c:v>NAY</c:v>
                </c:pt>
                <c:pt idx="2">
                  <c:v>ZAC</c:v>
                </c:pt>
                <c:pt idx="3">
                  <c:v>VER</c:v>
                </c:pt>
                <c:pt idx="4">
                  <c:v>GTO</c:v>
                </c:pt>
                <c:pt idx="5">
                  <c:v>MOR</c:v>
                </c:pt>
                <c:pt idx="6">
                  <c:v>SIN</c:v>
                </c:pt>
                <c:pt idx="7">
                  <c:v>NL</c:v>
                </c:pt>
                <c:pt idx="8">
                  <c:v>PUE</c:v>
                </c:pt>
                <c:pt idx="9">
                  <c:v>AGS</c:v>
                </c:pt>
                <c:pt idx="10">
                  <c:v>QTO</c:v>
                </c:pt>
                <c:pt idx="11">
                  <c:v>BCS</c:v>
                </c:pt>
                <c:pt idx="12">
                  <c:v>COAH</c:v>
                </c:pt>
                <c:pt idx="13">
                  <c:v>COL</c:v>
                </c:pt>
                <c:pt idx="14">
                  <c:v>YUC</c:v>
                </c:pt>
                <c:pt idx="15">
                  <c:v>TAM</c:v>
                </c:pt>
                <c:pt idx="16">
                  <c:v>HGO</c:v>
                </c:pt>
                <c:pt idx="17">
                  <c:v>JAL</c:v>
                </c:pt>
                <c:pt idx="18">
                  <c:v>DGO</c:v>
                </c:pt>
                <c:pt idx="19">
                  <c:v>BC</c:v>
                </c:pt>
                <c:pt idx="20">
                  <c:v>TLAX</c:v>
                </c:pt>
                <c:pt idx="21">
                  <c:v>TAB</c:v>
                </c:pt>
                <c:pt idx="22">
                  <c:v>CDMX</c:v>
                </c:pt>
                <c:pt idx="23">
                  <c:v>MEX</c:v>
                </c:pt>
                <c:pt idx="24">
                  <c:v>CAMP</c:v>
                </c:pt>
                <c:pt idx="25">
                  <c:v>SLP</c:v>
                </c:pt>
                <c:pt idx="26">
                  <c:v>QROO</c:v>
                </c:pt>
              </c:strCache>
            </c:strRef>
          </c:cat>
          <c:val>
            <c:numRef>
              <c:f>Hoja2!$E$3:$E$29</c:f>
              <c:numCache>
                <c:formatCode>0.0</c:formatCode>
                <c:ptCount val="27"/>
                <c:pt idx="0">
                  <c:v>0</c:v>
                </c:pt>
                <c:pt idx="1">
                  <c:v>0</c:v>
                </c:pt>
                <c:pt idx="2">
                  <c:v>29.251700680272108</c:v>
                </c:pt>
                <c:pt idx="3">
                  <c:v>35.555555555555557</c:v>
                </c:pt>
                <c:pt idx="4">
                  <c:v>47.79220779220779</c:v>
                </c:pt>
                <c:pt idx="5">
                  <c:v>47.945205479452056</c:v>
                </c:pt>
                <c:pt idx="6">
                  <c:v>53.125</c:v>
                </c:pt>
                <c:pt idx="7">
                  <c:v>54.545454545454547</c:v>
                </c:pt>
                <c:pt idx="8">
                  <c:v>55.371900826446279</c:v>
                </c:pt>
                <c:pt idx="9">
                  <c:v>56.060606060606062</c:v>
                </c:pt>
                <c:pt idx="10">
                  <c:v>57.009345794392523</c:v>
                </c:pt>
                <c:pt idx="11">
                  <c:v>59.036144578313255</c:v>
                </c:pt>
                <c:pt idx="12">
                  <c:v>59.047619047619051</c:v>
                </c:pt>
                <c:pt idx="13">
                  <c:v>62.921348314606739</c:v>
                </c:pt>
                <c:pt idx="14">
                  <c:v>64.705882352941174</c:v>
                </c:pt>
                <c:pt idx="15">
                  <c:v>65.891472868217051</c:v>
                </c:pt>
                <c:pt idx="16">
                  <c:v>73.170731707317074</c:v>
                </c:pt>
                <c:pt idx="17">
                  <c:v>74.82014388489209</c:v>
                </c:pt>
                <c:pt idx="18">
                  <c:v>78.260869565217391</c:v>
                </c:pt>
                <c:pt idx="19">
                  <c:v>78.873239436619713</c:v>
                </c:pt>
                <c:pt idx="20">
                  <c:v>83.084577114427859</c:v>
                </c:pt>
                <c:pt idx="21">
                  <c:v>85.5421686746988</c:v>
                </c:pt>
                <c:pt idx="22">
                  <c:v>87.5</c:v>
                </c:pt>
                <c:pt idx="23">
                  <c:v>93.492208982584785</c:v>
                </c:pt>
                <c:pt idx="24">
                  <c:v>95.238095238095241</c:v>
                </c:pt>
                <c:pt idx="25">
                  <c:v>100</c:v>
                </c:pt>
                <c:pt idx="26">
                  <c:v>100</c:v>
                </c:pt>
              </c:numCache>
            </c:numRef>
          </c:val>
        </c:ser>
        <c:ser>
          <c:idx val="1"/>
          <c:order val="1"/>
          <c:tx>
            <c:strRef>
              <c:f>Hoja2!$F$2</c:f>
              <c:strCache>
                <c:ptCount val="1"/>
                <c:pt idx="0">
                  <c:v>En progreso 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Hoja2!$D$3:$D$29</c:f>
              <c:strCache>
                <c:ptCount val="27"/>
                <c:pt idx="0">
                  <c:v>SON</c:v>
                </c:pt>
                <c:pt idx="1">
                  <c:v>NAY</c:v>
                </c:pt>
                <c:pt idx="2">
                  <c:v>ZAC</c:v>
                </c:pt>
                <c:pt idx="3">
                  <c:v>VER</c:v>
                </c:pt>
                <c:pt idx="4">
                  <c:v>GTO</c:v>
                </c:pt>
                <c:pt idx="5">
                  <c:v>MOR</c:v>
                </c:pt>
                <c:pt idx="6">
                  <c:v>SIN</c:v>
                </c:pt>
                <c:pt idx="7">
                  <c:v>NL</c:v>
                </c:pt>
                <c:pt idx="8">
                  <c:v>PUE</c:v>
                </c:pt>
                <c:pt idx="9">
                  <c:v>AGS</c:v>
                </c:pt>
                <c:pt idx="10">
                  <c:v>QTO</c:v>
                </c:pt>
                <c:pt idx="11">
                  <c:v>BCS</c:v>
                </c:pt>
                <c:pt idx="12">
                  <c:v>COAH</c:v>
                </c:pt>
                <c:pt idx="13">
                  <c:v>COL</c:v>
                </c:pt>
                <c:pt idx="14">
                  <c:v>YUC</c:v>
                </c:pt>
                <c:pt idx="15">
                  <c:v>TAM</c:v>
                </c:pt>
                <c:pt idx="16">
                  <c:v>HGO</c:v>
                </c:pt>
                <c:pt idx="17">
                  <c:v>JAL</c:v>
                </c:pt>
                <c:pt idx="18">
                  <c:v>DGO</c:v>
                </c:pt>
                <c:pt idx="19">
                  <c:v>BC</c:v>
                </c:pt>
                <c:pt idx="20">
                  <c:v>TLAX</c:v>
                </c:pt>
                <c:pt idx="21">
                  <c:v>TAB</c:v>
                </c:pt>
                <c:pt idx="22">
                  <c:v>CDMX</c:v>
                </c:pt>
                <c:pt idx="23">
                  <c:v>MEX</c:v>
                </c:pt>
                <c:pt idx="24">
                  <c:v>CAMP</c:v>
                </c:pt>
                <c:pt idx="25">
                  <c:v>SLP</c:v>
                </c:pt>
                <c:pt idx="26">
                  <c:v>QROO</c:v>
                </c:pt>
              </c:strCache>
            </c:strRef>
          </c:cat>
          <c:val>
            <c:numRef>
              <c:f>Hoja2!$F$3:$F$29</c:f>
              <c:numCache>
                <c:formatCode>0.0</c:formatCode>
                <c:ptCount val="27"/>
                <c:pt idx="0">
                  <c:v>50</c:v>
                </c:pt>
                <c:pt idx="1">
                  <c:v>58.333333333333336</c:v>
                </c:pt>
                <c:pt idx="2">
                  <c:v>46.258503401360542</c:v>
                </c:pt>
                <c:pt idx="3">
                  <c:v>32.592592592592595</c:v>
                </c:pt>
                <c:pt idx="4">
                  <c:v>20.259740259740258</c:v>
                </c:pt>
                <c:pt idx="5">
                  <c:v>49.315068493150683</c:v>
                </c:pt>
                <c:pt idx="6">
                  <c:v>37.5</c:v>
                </c:pt>
                <c:pt idx="7">
                  <c:v>24.675324675324674</c:v>
                </c:pt>
                <c:pt idx="8">
                  <c:v>22.314049586776861</c:v>
                </c:pt>
                <c:pt idx="9">
                  <c:v>33.333333333333336</c:v>
                </c:pt>
                <c:pt idx="10">
                  <c:v>28.971962616822431</c:v>
                </c:pt>
                <c:pt idx="11">
                  <c:v>30.120481927710845</c:v>
                </c:pt>
                <c:pt idx="12">
                  <c:v>32.38095238095238</c:v>
                </c:pt>
                <c:pt idx="13">
                  <c:v>30.337078651685392</c:v>
                </c:pt>
                <c:pt idx="14">
                  <c:v>29.411764705882351</c:v>
                </c:pt>
                <c:pt idx="15">
                  <c:v>24.031007751937985</c:v>
                </c:pt>
                <c:pt idx="16">
                  <c:v>26.829268292682926</c:v>
                </c:pt>
                <c:pt idx="17">
                  <c:v>20.14388489208633</c:v>
                </c:pt>
                <c:pt idx="18">
                  <c:v>17.391304347826086</c:v>
                </c:pt>
                <c:pt idx="19">
                  <c:v>18.309859154929576</c:v>
                </c:pt>
                <c:pt idx="20">
                  <c:v>12.935323383084578</c:v>
                </c:pt>
                <c:pt idx="21">
                  <c:v>13.253012048192771</c:v>
                </c:pt>
                <c:pt idx="22">
                  <c:v>2.7777777777777777</c:v>
                </c:pt>
                <c:pt idx="23">
                  <c:v>5.682859761686526</c:v>
                </c:pt>
                <c:pt idx="24">
                  <c:v>4.7619047619047619</c:v>
                </c:pt>
                <c:pt idx="25">
                  <c:v>0</c:v>
                </c:pt>
                <c:pt idx="26">
                  <c:v>0</c:v>
                </c:pt>
              </c:numCache>
            </c:numRef>
          </c:val>
        </c:ser>
        <c:ser>
          <c:idx val="2"/>
          <c:order val="2"/>
          <c:tx>
            <c:strRef>
              <c:f>Hoja2!$G$2</c:f>
              <c:strCache>
                <c:ptCount val="1"/>
                <c:pt idx="0">
                  <c:v>Finalizado 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Hoja2!$D$3:$D$29</c:f>
              <c:strCache>
                <c:ptCount val="27"/>
                <c:pt idx="0">
                  <c:v>SON</c:v>
                </c:pt>
                <c:pt idx="1">
                  <c:v>NAY</c:v>
                </c:pt>
                <c:pt idx="2">
                  <c:v>ZAC</c:v>
                </c:pt>
                <c:pt idx="3">
                  <c:v>VER</c:v>
                </c:pt>
                <c:pt idx="4">
                  <c:v>GTO</c:v>
                </c:pt>
                <c:pt idx="5">
                  <c:v>MOR</c:v>
                </c:pt>
                <c:pt idx="6">
                  <c:v>SIN</c:v>
                </c:pt>
                <c:pt idx="7">
                  <c:v>NL</c:v>
                </c:pt>
                <c:pt idx="8">
                  <c:v>PUE</c:v>
                </c:pt>
                <c:pt idx="9">
                  <c:v>AGS</c:v>
                </c:pt>
                <c:pt idx="10">
                  <c:v>QTO</c:v>
                </c:pt>
                <c:pt idx="11">
                  <c:v>BCS</c:v>
                </c:pt>
                <c:pt idx="12">
                  <c:v>COAH</c:v>
                </c:pt>
                <c:pt idx="13">
                  <c:v>COL</c:v>
                </c:pt>
                <c:pt idx="14">
                  <c:v>YUC</c:v>
                </c:pt>
                <c:pt idx="15">
                  <c:v>TAM</c:v>
                </c:pt>
                <c:pt idx="16">
                  <c:v>HGO</c:v>
                </c:pt>
                <c:pt idx="17">
                  <c:v>JAL</c:v>
                </c:pt>
                <c:pt idx="18">
                  <c:v>DGO</c:v>
                </c:pt>
                <c:pt idx="19">
                  <c:v>BC</c:v>
                </c:pt>
                <c:pt idx="20">
                  <c:v>TLAX</c:v>
                </c:pt>
                <c:pt idx="21">
                  <c:v>TAB</c:v>
                </c:pt>
                <c:pt idx="22">
                  <c:v>CDMX</c:v>
                </c:pt>
                <c:pt idx="23">
                  <c:v>MEX</c:v>
                </c:pt>
                <c:pt idx="24">
                  <c:v>CAMP</c:v>
                </c:pt>
                <c:pt idx="25">
                  <c:v>SLP</c:v>
                </c:pt>
                <c:pt idx="26">
                  <c:v>QROO</c:v>
                </c:pt>
              </c:strCache>
            </c:strRef>
          </c:cat>
          <c:val>
            <c:numRef>
              <c:f>Hoja2!$G$3:$G$29</c:f>
              <c:numCache>
                <c:formatCode>0.0</c:formatCode>
                <c:ptCount val="27"/>
                <c:pt idx="0">
                  <c:v>50</c:v>
                </c:pt>
                <c:pt idx="1">
                  <c:v>41.666666666666664</c:v>
                </c:pt>
                <c:pt idx="2">
                  <c:v>24.489795918367346</c:v>
                </c:pt>
                <c:pt idx="3">
                  <c:v>31.851851851851851</c:v>
                </c:pt>
                <c:pt idx="4">
                  <c:v>31.948051948051948</c:v>
                </c:pt>
                <c:pt idx="5">
                  <c:v>2.7397260273972601</c:v>
                </c:pt>
                <c:pt idx="6">
                  <c:v>9.375</c:v>
                </c:pt>
                <c:pt idx="7">
                  <c:v>20.779220779220779</c:v>
                </c:pt>
                <c:pt idx="8">
                  <c:v>22.314049586776861</c:v>
                </c:pt>
                <c:pt idx="9">
                  <c:v>10.606060606060606</c:v>
                </c:pt>
                <c:pt idx="10">
                  <c:v>14.018691588785046</c:v>
                </c:pt>
                <c:pt idx="11">
                  <c:v>10.843373493975903</c:v>
                </c:pt>
                <c:pt idx="12">
                  <c:v>8.5714285714285712</c:v>
                </c:pt>
                <c:pt idx="13">
                  <c:v>6.7415730337078648</c:v>
                </c:pt>
                <c:pt idx="14">
                  <c:v>5.882352941176471</c:v>
                </c:pt>
                <c:pt idx="15">
                  <c:v>10.077519379844961</c:v>
                </c:pt>
                <c:pt idx="16">
                  <c:v>0</c:v>
                </c:pt>
                <c:pt idx="17">
                  <c:v>5.0359712230215825</c:v>
                </c:pt>
                <c:pt idx="18">
                  <c:v>4.3478260869565215</c:v>
                </c:pt>
                <c:pt idx="19">
                  <c:v>2.816901408450704</c:v>
                </c:pt>
                <c:pt idx="20">
                  <c:v>3.9800995024875623</c:v>
                </c:pt>
                <c:pt idx="21">
                  <c:v>1.2048192771084338</c:v>
                </c:pt>
                <c:pt idx="22">
                  <c:v>9.7222222222222214</c:v>
                </c:pt>
                <c:pt idx="23">
                  <c:v>0.82493125572868931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96110128"/>
        <c:axId val="298300328"/>
      </c:barChart>
      <c:catAx>
        <c:axId val="2961101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98300328"/>
        <c:crosses val="autoZero"/>
        <c:auto val="1"/>
        <c:lblAlgn val="ctr"/>
        <c:lblOffset val="100"/>
        <c:noMultiLvlLbl val="0"/>
      </c:catAx>
      <c:valAx>
        <c:axId val="298300328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96110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909701-AD4D-47D7-9BC9-179CBC54FDE0}" type="datetimeFigureOut">
              <a:rPr lang="es-MX" smtClean="0"/>
              <a:t>25/07/2018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3149F9-447B-4C97-91BB-CE16C580A1C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3823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A25F3A0-4978-495D-B2DD-B5E077F3BE3D}" type="datetimeFigureOut">
              <a:rPr lang="es-MX" smtClean="0"/>
              <a:t>25/07/2018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D9CAA6D-21CA-4320-B143-0D348643DE9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3264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19329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46262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C83B-6152-4A2B-AC73-91F4EBF240FE}" type="datetimeFigureOut">
              <a:rPr lang="es-MX" smtClean="0"/>
              <a:t>25/07/2018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C3CC-7ACE-4835-BE6E-32E2320A69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0990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C83B-6152-4A2B-AC73-91F4EBF240FE}" type="datetimeFigureOut">
              <a:rPr lang="es-MX" smtClean="0"/>
              <a:t>25/07/2018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C3CC-7ACE-4835-BE6E-32E2320A69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794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C83B-6152-4A2B-AC73-91F4EBF240FE}" type="datetimeFigureOut">
              <a:rPr lang="es-MX" smtClean="0"/>
              <a:t>25/07/2018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C3CC-7ACE-4835-BE6E-32E2320A69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6658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C83B-6152-4A2B-AC73-91F4EBF240FE}" type="datetimeFigureOut">
              <a:rPr lang="es-MX" smtClean="0"/>
              <a:t>25/07/2018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C3CC-7ACE-4835-BE6E-32E2320A69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882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C83B-6152-4A2B-AC73-91F4EBF240FE}" type="datetimeFigureOut">
              <a:rPr lang="es-MX" smtClean="0"/>
              <a:t>25/07/2018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C3CC-7ACE-4835-BE6E-32E2320A69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6921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C83B-6152-4A2B-AC73-91F4EBF240FE}" type="datetimeFigureOut">
              <a:rPr lang="es-MX" smtClean="0"/>
              <a:t>25/07/2018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C3CC-7ACE-4835-BE6E-32E2320A69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98363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C83B-6152-4A2B-AC73-91F4EBF240FE}" type="datetimeFigureOut">
              <a:rPr lang="es-MX" smtClean="0"/>
              <a:t>25/07/2018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C3CC-7ACE-4835-BE6E-32E2320A69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6521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C83B-6152-4A2B-AC73-91F4EBF240FE}" type="datetimeFigureOut">
              <a:rPr lang="es-MX" smtClean="0"/>
              <a:t>25/07/2018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C3CC-7ACE-4835-BE6E-32E2320A69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5006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C83B-6152-4A2B-AC73-91F4EBF240FE}" type="datetimeFigureOut">
              <a:rPr lang="es-MX" smtClean="0"/>
              <a:t>25/07/2018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C3CC-7ACE-4835-BE6E-32E2320A69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06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C83B-6152-4A2B-AC73-91F4EBF240FE}" type="datetimeFigureOut">
              <a:rPr lang="es-MX" smtClean="0"/>
              <a:t>25/07/2018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C3CC-7ACE-4835-BE6E-32E2320A69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0121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C83B-6152-4A2B-AC73-91F4EBF240FE}" type="datetimeFigureOut">
              <a:rPr lang="es-MX" smtClean="0"/>
              <a:t>25/07/2018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CC3CC-7ACE-4835-BE6E-32E2320A69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7615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DC83B-6152-4A2B-AC73-91F4EBF240FE}" type="datetimeFigureOut">
              <a:rPr lang="es-MX" smtClean="0"/>
              <a:t>25/07/2018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CC3CC-7ACE-4835-BE6E-32E2320A69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5023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soporte-mido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mp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hyperlink" Target="http://201.161.101.72/adulto/" TargetMode="Externa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0" y="5130229"/>
            <a:ext cx="5700204" cy="69938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2084" t="12222" r="29792" b="82592"/>
          <a:stretch/>
        </p:blipFill>
        <p:spPr>
          <a:xfrm>
            <a:off x="0" y="2268657"/>
            <a:ext cx="9144000" cy="1503243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0" y="2199011"/>
            <a:ext cx="9144000" cy="1642533"/>
          </a:xfrm>
          <a:prstGeom prst="rect">
            <a:avLst/>
          </a:prstGeom>
          <a:noFill/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MX" sz="48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Plataforma MIDOv4.0</a:t>
            </a:r>
          </a:p>
          <a:p>
            <a:pPr algn="ctr">
              <a:lnSpc>
                <a:spcPct val="100000"/>
              </a:lnSpc>
            </a:pPr>
            <a:r>
              <a:rPr lang="es-MX" sz="28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Medición Integrada para la Detección Oportuna </a:t>
            </a:r>
            <a:endParaRPr lang="es-MX" sz="2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64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17 CuadroTexto"/>
          <p:cNvSpPr txBox="1"/>
          <p:nvPr/>
        </p:nvSpPr>
        <p:spPr>
          <a:xfrm>
            <a:off x="1135157" y="5863542"/>
            <a:ext cx="6870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s-MX" sz="2800" dirty="0" smtClean="0">
                <a:solidFill>
                  <a:srgbClr val="344356"/>
                </a:solidFill>
                <a:latin typeface="Arial" charset="0"/>
                <a:ea typeface="Arial" charset="0"/>
                <a:cs typeface="Arial" charset="0"/>
              </a:rPr>
              <a:t>Disponible en: </a:t>
            </a:r>
            <a:r>
              <a:rPr lang="es-MX" sz="2800" dirty="0" smtClean="0">
                <a:solidFill>
                  <a:srgbClr val="344356"/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http</a:t>
            </a:r>
            <a:r>
              <a:rPr lang="es-MX" sz="2800" dirty="0">
                <a:solidFill>
                  <a:srgbClr val="344356"/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://</a:t>
            </a:r>
            <a:r>
              <a:rPr lang="es-MX" sz="2800" dirty="0" smtClean="0">
                <a:solidFill>
                  <a:srgbClr val="344356"/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soporte-mido.com</a:t>
            </a:r>
            <a:endParaRPr lang="es-MX" sz="2800" dirty="0" smtClean="0">
              <a:solidFill>
                <a:srgbClr val="344356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buClr>
                <a:srgbClr val="C00000"/>
              </a:buClr>
            </a:pPr>
            <a:r>
              <a:rPr lang="es-MX" sz="2800" dirty="0" smtClean="0">
                <a:solidFill>
                  <a:srgbClr val="34435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s-MX" sz="2800" dirty="0">
              <a:solidFill>
                <a:srgbClr val="34435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4"/>
          <a:srcRect l="12084" t="12222" r="29792" b="82592"/>
          <a:stretch/>
        </p:blipFill>
        <p:spPr>
          <a:xfrm>
            <a:off x="-1831" y="-19050"/>
            <a:ext cx="9144000" cy="617135"/>
          </a:xfrm>
          <a:prstGeom prst="rect">
            <a:avLst/>
          </a:prstGeom>
        </p:spPr>
      </p:pic>
      <p:sp>
        <p:nvSpPr>
          <p:cNvPr id="19" name="Título 1"/>
          <p:cNvSpPr txBox="1">
            <a:spLocks/>
          </p:cNvSpPr>
          <p:nvPr/>
        </p:nvSpPr>
        <p:spPr>
          <a:xfrm>
            <a:off x="2122099" y="171652"/>
            <a:ext cx="7020070" cy="304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s-MX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Sitio de soporte </a:t>
            </a:r>
            <a:endParaRPr lang="en-U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Imagen 2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30" y="938134"/>
            <a:ext cx="8875078" cy="4496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272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17 CuadroTexto"/>
          <p:cNvSpPr txBox="1"/>
          <p:nvPr/>
        </p:nvSpPr>
        <p:spPr>
          <a:xfrm>
            <a:off x="5506632" y="6318599"/>
            <a:ext cx="3813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es-MX" sz="2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Gracias por su atención </a:t>
            </a:r>
            <a:endParaRPr lang="es-MX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0" y="5130229"/>
            <a:ext cx="5700204" cy="69938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12084" t="12222" r="29792" b="82592"/>
          <a:stretch/>
        </p:blipFill>
        <p:spPr>
          <a:xfrm>
            <a:off x="0" y="2268657"/>
            <a:ext cx="9144000" cy="1503243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164052" y="2199011"/>
            <a:ext cx="9144000" cy="1642533"/>
          </a:xfrm>
          <a:prstGeom prst="rect">
            <a:avLst/>
          </a:prstGeom>
          <a:noFill/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MX" sz="32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Gracias por su atención </a:t>
            </a:r>
            <a:endParaRPr lang="es-MX" sz="3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29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5 Rectángulo redondeado"/>
          <p:cNvSpPr/>
          <p:nvPr/>
        </p:nvSpPr>
        <p:spPr>
          <a:xfrm>
            <a:off x="277276" y="1163121"/>
            <a:ext cx="513725" cy="442424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MX" sz="2000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0" name="14 CuadroTexto"/>
          <p:cNvSpPr txBox="1">
            <a:spLocks noChangeArrowheads="1"/>
          </p:cNvSpPr>
          <p:nvPr/>
        </p:nvSpPr>
        <p:spPr bwMode="auto">
          <a:xfrm>
            <a:off x="948211" y="1166767"/>
            <a:ext cx="78466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MX" altLang="es-E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Confirmar las unidades de salud, metas y personal de salud responsable de MIDO – </a:t>
            </a:r>
            <a:r>
              <a:rPr lang="es-MX" altLang="es-E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s-MX" altLang="es-E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julio </a:t>
            </a:r>
          </a:p>
        </p:txBody>
      </p:sp>
      <p:sp>
        <p:nvSpPr>
          <p:cNvPr id="21" name="15 CuadroTexto"/>
          <p:cNvSpPr txBox="1">
            <a:spLocks noChangeArrowheads="1"/>
          </p:cNvSpPr>
          <p:nvPr/>
        </p:nvSpPr>
        <p:spPr bwMode="auto">
          <a:xfrm>
            <a:off x="965461" y="4367119"/>
            <a:ext cx="6877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MX" altLang="es-E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Graduarse en el Curso Experto MIDO Adultos </a:t>
            </a:r>
            <a:r>
              <a:rPr lang="es-MX" altLang="es-E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lang="es-MX" altLang="es-E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de agosto </a:t>
            </a:r>
            <a:r>
              <a:rPr lang="es-MX" altLang="es-E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Graduarse en curso propedéutico </a:t>
            </a:r>
            <a:r>
              <a:rPr lang="es-MX" altLang="es-E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31 de agosto  </a:t>
            </a:r>
            <a:endParaRPr lang="es-MX" altLang="es-E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16 CuadroTexto"/>
          <p:cNvSpPr txBox="1">
            <a:spLocks noChangeArrowheads="1"/>
          </p:cNvSpPr>
          <p:nvPr/>
        </p:nvSpPr>
        <p:spPr bwMode="auto">
          <a:xfrm>
            <a:off x="971841" y="6018212"/>
            <a:ext cx="40899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MX" altLang="es-E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Arranque MIDOv4 -</a:t>
            </a:r>
            <a:r>
              <a:rPr lang="es-MX" altLang="es-E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alt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s-MX" altLang="es-E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de agosto   </a:t>
            </a:r>
            <a:endParaRPr lang="es-MX" altLang="es-E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17 CuadroTexto"/>
          <p:cNvSpPr txBox="1">
            <a:spLocks noChangeArrowheads="1"/>
          </p:cNvSpPr>
          <p:nvPr/>
        </p:nvSpPr>
        <p:spPr bwMode="auto">
          <a:xfrm>
            <a:off x="945250" y="1990880"/>
            <a:ext cx="78107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MX" altLang="es-E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Precarga de alumnos y distribución de becas – </a:t>
            </a:r>
            <a:r>
              <a:rPr lang="es-MX" altLang="es-E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s-MX" altLang="es-E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lang="es-MX" altLang="es-E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r>
              <a:rPr lang="es-MX" altLang="es-E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julio </a:t>
            </a:r>
          </a:p>
        </p:txBody>
      </p:sp>
      <p:sp>
        <p:nvSpPr>
          <p:cNvPr id="24" name="5 Rectángulo redondeado"/>
          <p:cNvSpPr/>
          <p:nvPr/>
        </p:nvSpPr>
        <p:spPr>
          <a:xfrm>
            <a:off x="277276" y="2016516"/>
            <a:ext cx="513017" cy="441958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MX" sz="20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25" name="5 Rectángulo redondeado"/>
          <p:cNvSpPr/>
          <p:nvPr/>
        </p:nvSpPr>
        <p:spPr>
          <a:xfrm>
            <a:off x="286420" y="2815090"/>
            <a:ext cx="513725" cy="441958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MX" sz="2000" b="1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6" name="5 Rectángulo redondeado"/>
          <p:cNvSpPr/>
          <p:nvPr/>
        </p:nvSpPr>
        <p:spPr>
          <a:xfrm>
            <a:off x="275795" y="4430205"/>
            <a:ext cx="513017" cy="441958"/>
          </a:xfrm>
          <a:prstGeom prst="roundRect">
            <a:avLst/>
          </a:prstGeom>
          <a:solidFill>
            <a:srgbClr val="FFFF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/>
            <a:r>
              <a:rPr lang="es-MX" sz="2000" b="1" dirty="0">
                <a:solidFill>
                  <a:schemeClr val="accent3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27" name="17 CuadroTexto"/>
          <p:cNvSpPr txBox="1">
            <a:spLocks noChangeArrowheads="1"/>
          </p:cNvSpPr>
          <p:nvPr/>
        </p:nvSpPr>
        <p:spPr bwMode="auto">
          <a:xfrm>
            <a:off x="945250" y="3511025"/>
            <a:ext cx="78452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MX" altLang="es-E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Entrega de usuarios y contraseñas por CLUES, jurisdicción y estado </a:t>
            </a:r>
            <a:r>
              <a:rPr lang="es-MX" altLang="es-E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vía CENAPRECE </a:t>
            </a:r>
            <a:r>
              <a:rPr lang="es-MX" altLang="es-E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altLang="es-E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de julio </a:t>
            </a:r>
            <a:endParaRPr lang="es-MX" altLang="es-E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5 Rectángulo redondeado"/>
          <p:cNvSpPr/>
          <p:nvPr/>
        </p:nvSpPr>
        <p:spPr>
          <a:xfrm>
            <a:off x="277276" y="3608446"/>
            <a:ext cx="513017" cy="441958"/>
          </a:xfrm>
          <a:prstGeom prst="roundRect">
            <a:avLst/>
          </a:prstGeom>
          <a:solidFill>
            <a:srgbClr val="FFFF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MX" sz="2000" b="1" dirty="0">
                <a:solidFill>
                  <a:schemeClr val="accent3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30" name="5 Rectángulo redondeado"/>
          <p:cNvSpPr/>
          <p:nvPr/>
        </p:nvSpPr>
        <p:spPr>
          <a:xfrm>
            <a:off x="278683" y="5954204"/>
            <a:ext cx="513017" cy="441958"/>
          </a:xfrm>
          <a:prstGeom prst="roundRect">
            <a:avLst/>
          </a:prstGeom>
          <a:solidFill>
            <a:srgbClr val="C00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MX" sz="2000" b="1" dirty="0" smtClean="0">
                <a:solidFill>
                  <a:srgbClr val="FFFFFF"/>
                </a:solidFill>
              </a:rPr>
              <a:t>7</a:t>
            </a:r>
            <a:endParaRPr lang="es-MX" sz="2000" b="1" dirty="0">
              <a:solidFill>
                <a:srgbClr val="FFFFFF"/>
              </a:solidFill>
            </a:endParaRPr>
          </a:p>
        </p:txBody>
      </p:sp>
      <p:sp>
        <p:nvSpPr>
          <p:cNvPr id="31" name="17 CuadroTexto"/>
          <p:cNvSpPr txBox="1">
            <a:spLocks noChangeArrowheads="1"/>
          </p:cNvSpPr>
          <p:nvPr/>
        </p:nvSpPr>
        <p:spPr bwMode="auto">
          <a:xfrm>
            <a:off x="937906" y="2637752"/>
            <a:ext cx="78525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MX" altLang="es-E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Inicio de Cursos Propedéutico y Experto MIDO Adultos en Aprende.org  </a:t>
            </a:r>
            <a:endParaRPr lang="es-MX" altLang="es-E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altLang="es-E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de </a:t>
            </a:r>
            <a:r>
              <a:rPr lang="es-MX" altLang="es-E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julio 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2"/>
          <a:srcRect l="12084" t="12222" r="29792" b="82592"/>
          <a:stretch/>
        </p:blipFill>
        <p:spPr>
          <a:xfrm>
            <a:off x="0" y="-19227"/>
            <a:ext cx="9144000" cy="617135"/>
          </a:xfrm>
          <a:prstGeom prst="rect">
            <a:avLst/>
          </a:prstGeom>
        </p:spPr>
      </p:pic>
      <p:sp>
        <p:nvSpPr>
          <p:cNvPr id="34" name="Título 1"/>
          <p:cNvSpPr txBox="1">
            <a:spLocks/>
          </p:cNvSpPr>
          <p:nvPr/>
        </p:nvSpPr>
        <p:spPr>
          <a:xfrm>
            <a:off x="2123930" y="171475"/>
            <a:ext cx="7020070" cy="304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s-MX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Implantación MIDOv4.0 </a:t>
            </a:r>
            <a:endParaRPr lang="en-U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5 Rectángulo redondeado"/>
          <p:cNvSpPr/>
          <p:nvPr/>
        </p:nvSpPr>
        <p:spPr>
          <a:xfrm>
            <a:off x="284939" y="5211879"/>
            <a:ext cx="513017" cy="44195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MX" sz="2000" b="1" dirty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36" name="17 CuadroTexto"/>
          <p:cNvSpPr txBox="1">
            <a:spLocks noChangeArrowheads="1"/>
          </p:cNvSpPr>
          <p:nvPr/>
        </p:nvSpPr>
        <p:spPr bwMode="auto">
          <a:xfrm>
            <a:off x="971841" y="5171835"/>
            <a:ext cx="75595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MX" altLang="es-E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Migración MIDO en Redes de Excelencia (Vía Mesa de Ayuda) </a:t>
            </a:r>
          </a:p>
          <a:p>
            <a:r>
              <a:rPr lang="es-MX" altLang="es-E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julio a viernes 3 de agosto </a:t>
            </a:r>
            <a:endParaRPr lang="es-MX" altLang="es-E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36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2" grpId="0"/>
      <p:bldP spid="23" grpId="0"/>
      <p:bldP spid="24" grpId="0" animBg="1"/>
      <p:bldP spid="25" grpId="0" animBg="1"/>
      <p:bldP spid="26" grpId="0" animBg="1"/>
      <p:bldP spid="27" grpId="0"/>
      <p:bldP spid="28" grpId="0" animBg="1"/>
      <p:bldP spid="30" grpId="0" animBg="1"/>
      <p:bldP spid="31" grpId="0"/>
      <p:bldP spid="35" grpId="0" animBg="1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2"/>
          <a:srcRect l="12084" t="12222" r="29792" b="82592"/>
          <a:stretch/>
        </p:blipFill>
        <p:spPr>
          <a:xfrm>
            <a:off x="0" y="-19227"/>
            <a:ext cx="9144000" cy="617135"/>
          </a:xfrm>
          <a:prstGeom prst="rect">
            <a:avLst/>
          </a:prstGeom>
        </p:spPr>
      </p:pic>
      <p:sp>
        <p:nvSpPr>
          <p:cNvPr id="34" name="Título 1"/>
          <p:cNvSpPr txBox="1">
            <a:spLocks/>
          </p:cNvSpPr>
          <p:nvPr/>
        </p:nvSpPr>
        <p:spPr>
          <a:xfrm>
            <a:off x="2123930" y="171475"/>
            <a:ext cx="7020070" cy="304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s-MX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Unidades de Salud que implantarán MIDOv4.0</a:t>
            </a:r>
            <a:endParaRPr lang="en-U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14 CuadroTexto"/>
          <p:cNvSpPr txBox="1">
            <a:spLocks noChangeArrowheads="1"/>
          </p:cNvSpPr>
          <p:nvPr/>
        </p:nvSpPr>
        <p:spPr bwMode="auto">
          <a:xfrm>
            <a:off x="6368581" y="1733456"/>
            <a:ext cx="2542033" cy="38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MX" altLang="es-ES" sz="66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834</a:t>
            </a:r>
            <a:r>
              <a:rPr lang="es-MX" altLang="es-E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unidades de salud implantarán MIDOv4.0</a:t>
            </a:r>
          </a:p>
          <a:p>
            <a:pPr algn="ctr"/>
            <a:endParaRPr lang="es-MX" altLang="es-E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altLang="es-E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altLang="es-E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enviarán las claves y contraseñas de acceso a MIDOv4.0 el jueves 26</a:t>
            </a:r>
            <a:r>
              <a:rPr lang="es-MX" altLang="es-E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altLang="es-E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julio por medio de CENAPRECE</a:t>
            </a:r>
            <a:endParaRPr lang="es-MX" altLang="es-E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56" y="862296"/>
            <a:ext cx="5969371" cy="562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7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0125" t="17867" r="34375" b="6400"/>
          <a:stretch/>
        </p:blipFill>
        <p:spPr>
          <a:xfrm>
            <a:off x="2797075" y="1155963"/>
            <a:ext cx="3205924" cy="246076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2084" t="12222" r="29792" b="82592"/>
          <a:stretch/>
        </p:blipFill>
        <p:spPr>
          <a:xfrm>
            <a:off x="0" y="27033"/>
            <a:ext cx="9144000" cy="462851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3715795" y="165273"/>
            <a:ext cx="5265053" cy="228574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2500" lnSpcReduction="20000"/>
          </a:bodyPr>
          <a:lstStyle>
            <a:lvl1pPr algn="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s-MX" sz="15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Avance en capacitación MIDOv4.0 </a:t>
            </a:r>
            <a:endParaRPr lang="en-US" sz="15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086096" y="685025"/>
            <a:ext cx="267047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100" b="1" dirty="0">
                <a:latin typeface="+mj-lt"/>
              </a:rPr>
              <a:t>Experto MIDO </a:t>
            </a:r>
            <a:r>
              <a:rPr lang="es-ES" sz="2100" b="1" dirty="0">
                <a:latin typeface="+mj-lt"/>
              </a:rPr>
              <a:t>Adultos  </a:t>
            </a:r>
            <a:endParaRPr lang="es-ES" sz="2100" b="1" dirty="0">
              <a:latin typeface="+mj-lt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812841" y="3929229"/>
            <a:ext cx="28077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000" b="1" dirty="0" smtClean="0">
                <a:solidFill>
                  <a:srgbClr val="C00000"/>
                </a:solidFill>
                <a:latin typeface="+mj-lt"/>
              </a:rPr>
              <a:t>378</a:t>
            </a:r>
            <a:endParaRPr lang="es-ES" sz="2400" b="1" dirty="0">
              <a:latin typeface="+mj-lt"/>
            </a:endParaRPr>
          </a:p>
          <a:p>
            <a:pPr algn="ctr"/>
            <a:r>
              <a:rPr lang="es-ES" sz="2400" b="1" dirty="0">
                <a:latin typeface="+mj-lt"/>
              </a:rPr>
              <a:t>personas certificadas </a:t>
            </a:r>
            <a:endParaRPr lang="es-ES" sz="2400" b="1" dirty="0">
              <a:latin typeface="+mj-lt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45224" y="3922242"/>
            <a:ext cx="37757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000" b="1" dirty="0" smtClean="0">
                <a:solidFill>
                  <a:srgbClr val="C00000"/>
                </a:solidFill>
                <a:latin typeface="+mj-lt"/>
              </a:rPr>
              <a:t>3,460 </a:t>
            </a:r>
            <a:endParaRPr lang="es-ES" sz="2400" b="1" dirty="0">
              <a:latin typeface="+mj-lt"/>
            </a:endParaRPr>
          </a:p>
          <a:p>
            <a:pPr algn="ctr"/>
            <a:r>
              <a:rPr lang="es-ES" sz="2400" b="1" dirty="0" smtClean="0">
                <a:latin typeface="+mj-lt"/>
              </a:rPr>
              <a:t>No han iniciado o en proceso </a:t>
            </a:r>
            <a:endParaRPr lang="es-ES" sz="2400" b="1" dirty="0">
              <a:latin typeface="+mj-lt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577106" y="4862516"/>
            <a:ext cx="37584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000" b="1" dirty="0" smtClean="0">
                <a:solidFill>
                  <a:srgbClr val="C00000"/>
                </a:solidFill>
                <a:latin typeface="+mj-lt"/>
              </a:rPr>
              <a:t>3,838</a:t>
            </a:r>
            <a:r>
              <a:rPr lang="es-ES" sz="2400" b="1" dirty="0" smtClean="0">
                <a:latin typeface="+mj-lt"/>
              </a:rPr>
              <a:t> </a:t>
            </a:r>
            <a:endParaRPr lang="es-ES" sz="2400" b="1" dirty="0">
              <a:latin typeface="+mj-lt"/>
            </a:endParaRPr>
          </a:p>
          <a:p>
            <a:pPr algn="ctr"/>
            <a:r>
              <a:rPr lang="es-ES" sz="2400" b="1" dirty="0">
                <a:latin typeface="+mj-lt"/>
              </a:rPr>
              <a:t>Total de personas a capacitar </a:t>
            </a:r>
            <a:endParaRPr lang="es-ES" sz="2400" b="1" dirty="0">
              <a:latin typeface="+mj-lt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14997" y="6098348"/>
            <a:ext cx="8565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Se </a:t>
            </a:r>
            <a:r>
              <a:rPr lang="en-US" sz="1600" dirty="0" err="1" smtClean="0"/>
              <a:t>compartirá</a:t>
            </a:r>
            <a:r>
              <a:rPr lang="en-US" sz="1600" dirty="0" smtClean="0"/>
              <a:t> el </a:t>
            </a:r>
            <a:r>
              <a:rPr lang="en-US" sz="1600" dirty="0" err="1" smtClean="0"/>
              <a:t>avance</a:t>
            </a:r>
            <a:r>
              <a:rPr lang="en-US" sz="1600" dirty="0" smtClean="0"/>
              <a:t> </a:t>
            </a:r>
            <a:r>
              <a:rPr lang="en-US" sz="1600" dirty="0" err="1" smtClean="0"/>
              <a:t>por</a:t>
            </a:r>
            <a:r>
              <a:rPr lang="en-US" sz="1600" dirty="0" smtClean="0"/>
              <a:t> el chat y </a:t>
            </a:r>
            <a:r>
              <a:rPr lang="en-US" sz="1600" dirty="0" err="1" smtClean="0"/>
              <a:t>pueden</a:t>
            </a:r>
            <a:r>
              <a:rPr lang="en-US" sz="1600" dirty="0" smtClean="0"/>
              <a:t> </a:t>
            </a:r>
            <a:r>
              <a:rPr lang="en-US" sz="1600" dirty="0" err="1" smtClean="0"/>
              <a:t>solicitar</a:t>
            </a:r>
            <a:r>
              <a:rPr lang="en-US" sz="1600" dirty="0" smtClean="0"/>
              <a:t> el </a:t>
            </a:r>
            <a:r>
              <a:rPr lang="en-US" sz="1600" dirty="0" err="1" smtClean="0"/>
              <a:t>avance</a:t>
            </a:r>
            <a:r>
              <a:rPr lang="en-US" sz="1600" dirty="0" smtClean="0"/>
              <a:t> </a:t>
            </a:r>
            <a:r>
              <a:rPr lang="en-US" sz="1600" dirty="0" err="1" smtClean="0"/>
              <a:t>personalizado</a:t>
            </a:r>
            <a:r>
              <a:rPr lang="en-US" sz="1600" dirty="0" smtClean="0"/>
              <a:t> de </a:t>
            </a:r>
            <a:r>
              <a:rPr lang="en-US" sz="1600" dirty="0" err="1" smtClean="0"/>
              <a:t>los</a:t>
            </a:r>
            <a:r>
              <a:rPr lang="en-US" sz="1600" dirty="0" smtClean="0"/>
              <a:t> </a:t>
            </a:r>
            <a:r>
              <a:rPr lang="en-US" sz="1600" dirty="0" err="1" smtClean="0"/>
              <a:t>alumnos</a:t>
            </a:r>
            <a:r>
              <a:rPr lang="en-US" sz="1600" dirty="0" smtClean="0"/>
              <a:t> con un </a:t>
            </a:r>
            <a:r>
              <a:rPr lang="en-US" sz="1600" dirty="0" err="1" smtClean="0"/>
              <a:t>correo</a:t>
            </a:r>
            <a:r>
              <a:rPr lang="en-US" sz="1600" dirty="0" smtClean="0"/>
              <a:t> </a:t>
            </a:r>
            <a:r>
              <a:rPr lang="en-US" sz="1600" dirty="0" err="1" smtClean="0"/>
              <a:t>válido</a:t>
            </a:r>
            <a:r>
              <a:rPr lang="en-US" sz="1600" dirty="0" smtClean="0"/>
              <a:t> de </a:t>
            </a:r>
            <a:r>
              <a:rPr lang="en-US" sz="1600" dirty="0" err="1" smtClean="0"/>
              <a:t>gmail</a:t>
            </a:r>
            <a:r>
              <a:rPr lang="en-US" sz="1600" dirty="0" smtClean="0"/>
              <a:t>. Favor de </a:t>
            </a:r>
            <a:r>
              <a:rPr lang="en-US" sz="1600" dirty="0" err="1" smtClean="0"/>
              <a:t>solicitar</a:t>
            </a:r>
            <a:r>
              <a:rPr lang="en-US" sz="1600" dirty="0" smtClean="0"/>
              <a:t> a dcmore@fundacioncarlosslim.org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7777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2"/>
          <a:srcRect l="12084" t="12222" r="29792" b="82592"/>
          <a:stretch/>
        </p:blipFill>
        <p:spPr>
          <a:xfrm>
            <a:off x="0" y="-19227"/>
            <a:ext cx="9144000" cy="617135"/>
          </a:xfrm>
          <a:prstGeom prst="rect">
            <a:avLst/>
          </a:prstGeom>
        </p:spPr>
      </p:pic>
      <p:sp>
        <p:nvSpPr>
          <p:cNvPr id="34" name="Título 1"/>
          <p:cNvSpPr txBox="1">
            <a:spLocks/>
          </p:cNvSpPr>
          <p:nvPr/>
        </p:nvSpPr>
        <p:spPr>
          <a:xfrm>
            <a:off x="2123930" y="171475"/>
            <a:ext cx="7020070" cy="304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s-MX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Seguimiento de alumnos curso Experto MIDOv4.0</a:t>
            </a:r>
            <a:endParaRPr lang="en-U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9247118"/>
              </p:ext>
            </p:extLst>
          </p:nvPr>
        </p:nvGraphicFramePr>
        <p:xfrm>
          <a:off x="342901" y="666943"/>
          <a:ext cx="8468590" cy="5993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4491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77" y="694110"/>
            <a:ext cx="9175060" cy="5166204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/>
          <a:srcRect l="12084" t="12222" r="29792" b="82592"/>
          <a:stretch/>
        </p:blipFill>
        <p:spPr>
          <a:xfrm>
            <a:off x="0" y="-19227"/>
            <a:ext cx="9144000" cy="617135"/>
          </a:xfrm>
          <a:prstGeom prst="rect">
            <a:avLst/>
          </a:prstGeom>
        </p:spPr>
      </p:pic>
      <p:sp>
        <p:nvSpPr>
          <p:cNvPr id="19" name="Título 1"/>
          <p:cNvSpPr txBox="1">
            <a:spLocks/>
          </p:cNvSpPr>
          <p:nvPr/>
        </p:nvSpPr>
        <p:spPr>
          <a:xfrm>
            <a:off x="2123930" y="171475"/>
            <a:ext cx="7020070" cy="304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s-MX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Migración MIDOv4.0 en Redes de Excelencia  </a:t>
            </a:r>
            <a:endParaRPr lang="en-U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48904" y="6195415"/>
            <a:ext cx="8911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2000" b="1" i="1" dirty="0" smtClean="0">
                <a:solidFill>
                  <a:srgbClr val="FF0000"/>
                </a:solidFill>
              </a:rPr>
              <a:t>Importante: Durante este proceso no se podrá sincronizar información del sistema </a:t>
            </a:r>
            <a:endParaRPr lang="es-ES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3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89416" y="314809"/>
            <a:ext cx="621077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100" b="1" dirty="0">
                <a:solidFill>
                  <a:srgbClr val="34435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Cronograma de Migración MIDO</a:t>
            </a:r>
            <a:r>
              <a:rPr lang="es-MX" sz="2100" b="1" baseline="54000" dirty="0">
                <a:solidFill>
                  <a:srgbClr val="3443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endParaRPr lang="es-MX" sz="2100" b="1" dirty="0">
              <a:solidFill>
                <a:srgbClr val="344356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333" y="6491701"/>
            <a:ext cx="1651602" cy="202643"/>
          </a:xfrm>
          <a:prstGeom prst="rect">
            <a:avLst/>
          </a:prstGeom>
        </p:spPr>
      </p:pic>
      <p:grpSp>
        <p:nvGrpSpPr>
          <p:cNvPr id="12" name="Group 9"/>
          <p:cNvGrpSpPr/>
          <p:nvPr/>
        </p:nvGrpSpPr>
        <p:grpSpPr>
          <a:xfrm rot="5400000">
            <a:off x="7522048" y="103911"/>
            <a:ext cx="386972" cy="808769"/>
            <a:chOff x="10719459" y="1355932"/>
            <a:chExt cx="515962" cy="1078358"/>
          </a:xfrm>
          <a:solidFill>
            <a:srgbClr val="1E97B4"/>
          </a:solidFill>
        </p:grpSpPr>
        <p:sp>
          <p:nvSpPr>
            <p:cNvPr id="13" name="Rectangle 10"/>
            <p:cNvSpPr/>
            <p:nvPr/>
          </p:nvSpPr>
          <p:spPr>
            <a:xfrm>
              <a:off x="10719459" y="1355932"/>
              <a:ext cx="515962" cy="487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Rectangle 11"/>
            <p:cNvSpPr/>
            <p:nvPr/>
          </p:nvSpPr>
          <p:spPr>
            <a:xfrm>
              <a:off x="10719459" y="1946610"/>
              <a:ext cx="515962" cy="487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5" name="Group 9"/>
          <p:cNvGrpSpPr/>
          <p:nvPr/>
        </p:nvGrpSpPr>
        <p:grpSpPr>
          <a:xfrm rot="5400000">
            <a:off x="8408065" y="103911"/>
            <a:ext cx="386972" cy="808769"/>
            <a:chOff x="10719459" y="1355932"/>
            <a:chExt cx="515962" cy="1078358"/>
          </a:xfrm>
          <a:solidFill>
            <a:srgbClr val="1E97B4"/>
          </a:solidFill>
        </p:grpSpPr>
        <p:sp>
          <p:nvSpPr>
            <p:cNvPr id="16" name="Rectangle 10"/>
            <p:cNvSpPr/>
            <p:nvPr/>
          </p:nvSpPr>
          <p:spPr>
            <a:xfrm>
              <a:off x="10719459" y="1355932"/>
              <a:ext cx="515962" cy="487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Rectangle 11"/>
            <p:cNvSpPr/>
            <p:nvPr/>
          </p:nvSpPr>
          <p:spPr>
            <a:xfrm>
              <a:off x="10719459" y="1946610"/>
              <a:ext cx="515962" cy="487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8" name="Rectángulo: esquinas redondeadas 4">
            <a:extLst>
              <a:ext uri="{FF2B5EF4-FFF2-40B4-BE49-F238E27FC236}">
                <a16:creationId xmlns:a16="http://schemas.microsoft.com/office/drawing/2014/main" xmlns="" id="{2ECC8567-256C-464D-B316-B2A76941ED92}"/>
              </a:ext>
            </a:extLst>
          </p:cNvPr>
          <p:cNvSpPr/>
          <p:nvPr/>
        </p:nvSpPr>
        <p:spPr>
          <a:xfrm>
            <a:off x="4795503" y="1184188"/>
            <a:ext cx="4066442" cy="11475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1E97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 1 (Entidad)</a:t>
            </a:r>
          </a:p>
          <a:p>
            <a:pPr algn="ctr"/>
            <a:r>
              <a:rPr lang="es-MX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 La Entidad debe contar con la disponibilidad de todos los equipos que operan SIMIDO V3.1</a:t>
            </a:r>
          </a:p>
          <a:p>
            <a:pPr marL="214313" indent="-214313">
              <a:buFontTx/>
              <a:buChar char="-"/>
            </a:pPr>
            <a:r>
              <a:rPr lang="es-MX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Corroborar que se cuentan con una optima conexión a internet</a:t>
            </a:r>
          </a:p>
          <a:p>
            <a:pPr marL="214313" indent="-214313">
              <a:buFontTx/>
              <a:buChar char="-"/>
            </a:pPr>
            <a:r>
              <a:rPr lang="es-MX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Verificar la fecha y horario asignado para llevarse a cabo el proceso de migración</a:t>
            </a:r>
          </a:p>
        </p:txBody>
      </p:sp>
      <p:sp>
        <p:nvSpPr>
          <p:cNvPr id="19" name="Rectángulo: esquinas redondeadas 5">
            <a:extLst>
              <a:ext uri="{FF2B5EF4-FFF2-40B4-BE49-F238E27FC236}">
                <a16:creationId xmlns:a16="http://schemas.microsoft.com/office/drawing/2014/main" xmlns="" id="{E243FA0F-1733-4A3A-B297-A1422EFA1781}"/>
              </a:ext>
            </a:extLst>
          </p:cNvPr>
          <p:cNvSpPr/>
          <p:nvPr/>
        </p:nvSpPr>
        <p:spPr>
          <a:xfrm>
            <a:off x="4795503" y="2469702"/>
            <a:ext cx="4066442" cy="107453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1E97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algn="ctr"/>
            <a:endParaRPr lang="es-MX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 2 (Mesa de Ayuda)</a:t>
            </a:r>
          </a:p>
          <a:p>
            <a:pPr marL="214313" indent="-214313">
              <a:buFontTx/>
              <a:buChar char="-"/>
            </a:pPr>
            <a:r>
              <a:rPr lang="es-MX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Contacta a la entidad para establecer sesión remota vía TeamViewer v11</a:t>
            </a:r>
          </a:p>
          <a:p>
            <a:pPr marL="214313" indent="-214313">
              <a:buFontTx/>
              <a:buChar char="-"/>
            </a:pPr>
            <a:r>
              <a:rPr lang="es-MX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Extrae respaldo de la base de datos </a:t>
            </a:r>
          </a:p>
          <a:p>
            <a:pPr marL="214313" indent="-214313">
              <a:buFontTx/>
              <a:buChar char="-"/>
            </a:pPr>
            <a:r>
              <a:rPr lang="es-MX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Desinstala software SIMIDO v3.1 de todos los equipos en donde se encuentre operando </a:t>
            </a:r>
          </a:p>
          <a:p>
            <a:pPr marL="214313" indent="-214313">
              <a:buFontTx/>
              <a:buChar char="-"/>
            </a:pPr>
            <a:r>
              <a:rPr lang="es-MX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establece acceso directo al sitio Web de MIDO V4.0</a:t>
            </a:r>
          </a:p>
          <a:p>
            <a:pPr marL="214313" indent="-214313">
              <a:buFontTx/>
              <a:buChar char="-"/>
            </a:pPr>
            <a:endParaRPr lang="es-MX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Tx/>
              <a:buChar char="-"/>
            </a:pPr>
            <a:endParaRPr lang="es-MX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ctr">
              <a:buFontTx/>
              <a:buChar char="-"/>
            </a:pPr>
            <a:endParaRPr lang="es-MX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ctr">
              <a:buFontTx/>
              <a:buChar char="-"/>
            </a:pPr>
            <a:endParaRPr lang="es-MX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ángulo: esquinas redondeadas 6">
            <a:extLst>
              <a:ext uri="{FF2B5EF4-FFF2-40B4-BE49-F238E27FC236}">
                <a16:creationId xmlns:a16="http://schemas.microsoft.com/office/drawing/2014/main" xmlns="" id="{E99A02A6-4903-44A0-BB21-5EB8D002134B}"/>
              </a:ext>
            </a:extLst>
          </p:cNvPr>
          <p:cNvSpPr/>
          <p:nvPr/>
        </p:nvSpPr>
        <p:spPr>
          <a:xfrm>
            <a:off x="4795503" y="4862935"/>
            <a:ext cx="4066442" cy="11080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rgbClr val="1E97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 4 (Entidad)</a:t>
            </a:r>
          </a:p>
          <a:p>
            <a:pPr algn="ctr"/>
            <a:endParaRPr lang="es-MX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Tx/>
              <a:buChar char="-"/>
            </a:pPr>
            <a:r>
              <a:rPr lang="es-MX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partir del sexto día, usuario puede corroborar acceso e información</a:t>
            </a:r>
          </a:p>
          <a:p>
            <a:pPr marL="214313" indent="-214313">
              <a:buFontTx/>
              <a:buChar char="-"/>
            </a:pPr>
            <a:r>
              <a:rPr lang="es-MX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Inicio de operaciones</a:t>
            </a:r>
          </a:p>
          <a:p>
            <a:pPr algn="ctr"/>
            <a:endParaRPr lang="es-MX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ángulo 28"/>
          <p:cNvSpPr/>
          <p:nvPr/>
        </p:nvSpPr>
        <p:spPr>
          <a:xfrm rot="16200000">
            <a:off x="-1189156" y="3633639"/>
            <a:ext cx="35058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i="1" dirty="0">
                <a:solidFill>
                  <a:srgbClr val="34435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Entidades con Redes de Excelencia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945973" y="1768424"/>
            <a:ext cx="497660" cy="76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/>
          </a:p>
        </p:txBody>
      </p:sp>
      <p:sp>
        <p:nvSpPr>
          <p:cNvPr id="22" name="Rectángulo: esquinas redondeadas 6">
            <a:extLst>
              <a:ext uri="{FF2B5EF4-FFF2-40B4-BE49-F238E27FC236}">
                <a16:creationId xmlns:a16="http://schemas.microsoft.com/office/drawing/2014/main" xmlns="" id="{8ED3DD0F-1336-4028-AE7E-36EB658D3A47}"/>
              </a:ext>
            </a:extLst>
          </p:cNvPr>
          <p:cNvSpPr/>
          <p:nvPr/>
        </p:nvSpPr>
        <p:spPr>
          <a:xfrm>
            <a:off x="4795503" y="3649204"/>
            <a:ext cx="4066442" cy="10965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1E97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 3 (Soporte 2° nivel)</a:t>
            </a:r>
          </a:p>
          <a:p>
            <a:pPr algn="ctr"/>
            <a:endParaRPr lang="es-MX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Tx/>
              <a:buChar char="-"/>
            </a:pPr>
            <a:r>
              <a:rPr lang="es-MX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vez realizado el paso anterior, se lleva a cabo procesamiento de toda la  información a migrar (5 días hábiles)</a:t>
            </a:r>
          </a:p>
          <a:p>
            <a:pPr algn="ctr"/>
            <a:endParaRPr lang="es-MX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4C6C056E-795A-418B-B4DB-94A6C118D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253" y="1485259"/>
            <a:ext cx="3894146" cy="426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2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4"/>
          <a:srcRect l="12084" t="12222" r="29792" b="82592"/>
          <a:stretch/>
        </p:blipFill>
        <p:spPr>
          <a:xfrm>
            <a:off x="0" y="-19227"/>
            <a:ext cx="9144000" cy="617135"/>
          </a:xfrm>
          <a:prstGeom prst="rect">
            <a:avLst/>
          </a:prstGeom>
        </p:spPr>
      </p:pic>
      <p:sp>
        <p:nvSpPr>
          <p:cNvPr id="34" name="Título 1"/>
          <p:cNvSpPr txBox="1">
            <a:spLocks/>
          </p:cNvSpPr>
          <p:nvPr/>
        </p:nvSpPr>
        <p:spPr>
          <a:xfrm>
            <a:off x="2123930" y="171475"/>
            <a:ext cx="7020070" cy="304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endParaRPr lang="en-U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Título 1"/>
          <p:cNvSpPr txBox="1">
            <a:spLocks/>
          </p:cNvSpPr>
          <p:nvPr/>
        </p:nvSpPr>
        <p:spPr>
          <a:xfrm>
            <a:off x="2123930" y="136957"/>
            <a:ext cx="7020070" cy="304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s-MX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Plataforma MIDOv4.0 </a:t>
            </a:r>
            <a:endParaRPr lang="en-U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CuadroTexto 39"/>
          <p:cNvSpPr txBox="1"/>
          <p:nvPr/>
        </p:nvSpPr>
        <p:spPr>
          <a:xfrm>
            <a:off x="89450" y="855078"/>
            <a:ext cx="89651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1E97B4"/>
                </a:solidFill>
              </a:rPr>
              <a:t>El </a:t>
            </a:r>
            <a:r>
              <a:rPr lang="en-US" sz="2400" b="1" dirty="0" err="1" smtClean="0">
                <a:solidFill>
                  <a:srgbClr val="1E97B4"/>
                </a:solidFill>
              </a:rPr>
              <a:t>viernes</a:t>
            </a:r>
            <a:r>
              <a:rPr lang="en-US" sz="2400" b="1" dirty="0" smtClean="0">
                <a:solidFill>
                  <a:srgbClr val="1E97B4"/>
                </a:solidFill>
              </a:rPr>
              <a:t> 3 de </a:t>
            </a:r>
            <a:r>
              <a:rPr lang="en-US" sz="2400" b="1" dirty="0" err="1">
                <a:solidFill>
                  <a:srgbClr val="1E97B4"/>
                </a:solidFill>
              </a:rPr>
              <a:t>a</a:t>
            </a:r>
            <a:r>
              <a:rPr lang="en-US" sz="2400" b="1" dirty="0" err="1" smtClean="0">
                <a:solidFill>
                  <a:srgbClr val="1E97B4"/>
                </a:solidFill>
              </a:rPr>
              <a:t>gosto</a:t>
            </a:r>
            <a:r>
              <a:rPr lang="en-US" sz="2400" b="1" dirty="0" smtClean="0">
                <a:solidFill>
                  <a:srgbClr val="1E97B4"/>
                </a:solidFill>
              </a:rPr>
              <a:t> se </a:t>
            </a:r>
            <a:r>
              <a:rPr lang="en-US" sz="2400" b="1" dirty="0" err="1" smtClean="0">
                <a:solidFill>
                  <a:srgbClr val="1E97B4"/>
                </a:solidFill>
              </a:rPr>
              <a:t>cierra</a:t>
            </a:r>
            <a:r>
              <a:rPr lang="en-US" sz="2400" b="1" dirty="0" smtClean="0">
                <a:solidFill>
                  <a:srgbClr val="1E97B4"/>
                </a:solidFill>
              </a:rPr>
              <a:t> la </a:t>
            </a:r>
            <a:r>
              <a:rPr lang="en-US" sz="2400" b="1" dirty="0" err="1" smtClean="0">
                <a:solidFill>
                  <a:srgbClr val="1E97B4"/>
                </a:solidFill>
              </a:rPr>
              <a:t>liga</a:t>
            </a:r>
            <a:r>
              <a:rPr lang="en-US" sz="2400" b="1" dirty="0" smtClean="0">
                <a:solidFill>
                  <a:srgbClr val="1E97B4"/>
                </a:solidFill>
              </a:rPr>
              <a:t> de </a:t>
            </a:r>
            <a:r>
              <a:rPr lang="en-US" sz="2400" b="1" dirty="0" err="1" smtClean="0">
                <a:solidFill>
                  <a:srgbClr val="1E97B4"/>
                </a:solidFill>
              </a:rPr>
              <a:t>pruebas</a:t>
            </a:r>
            <a:r>
              <a:rPr lang="en-US" sz="2400" b="1" dirty="0" smtClean="0">
                <a:solidFill>
                  <a:srgbClr val="1E97B4"/>
                </a:solidFill>
              </a:rPr>
              <a:t> MIDOv4.0</a:t>
            </a:r>
          </a:p>
          <a:p>
            <a:r>
              <a:rPr lang="en-US" b="1" dirty="0" smtClean="0"/>
              <a:t> </a:t>
            </a:r>
          </a:p>
          <a:p>
            <a:endParaRPr lang="en-US" b="1" dirty="0"/>
          </a:p>
          <a:p>
            <a:r>
              <a:rPr lang="en-US" b="1" dirty="0" smtClean="0"/>
              <a:t>Enlace: </a:t>
            </a:r>
            <a:r>
              <a:rPr lang="en-US" dirty="0">
                <a:hlinkClick r:id="rId5"/>
              </a:rPr>
              <a:t>http://201.161.101.72/adulto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endParaRPr lang="en-US" dirty="0"/>
          </a:p>
          <a:p>
            <a:r>
              <a:rPr lang="en-US" b="1" dirty="0" err="1" smtClean="0"/>
              <a:t>Ingreso</a:t>
            </a:r>
            <a:r>
              <a:rPr lang="en-US" b="1" dirty="0" smtClean="0"/>
              <a:t> </a:t>
            </a:r>
            <a:r>
              <a:rPr lang="en-US" b="1" dirty="0" err="1" smtClean="0"/>
              <a:t>Gerencial</a:t>
            </a:r>
            <a:r>
              <a:rPr lang="en-US" b="1" dirty="0" smtClean="0"/>
              <a:t>:</a:t>
            </a:r>
          </a:p>
          <a:p>
            <a:r>
              <a:rPr lang="en-US" dirty="0" err="1"/>
              <a:t>Usuario</a:t>
            </a:r>
            <a:r>
              <a:rPr lang="en-US" dirty="0"/>
              <a:t> PRJUR033</a:t>
            </a:r>
          </a:p>
          <a:p>
            <a:r>
              <a:rPr lang="en-US" dirty="0" err="1"/>
              <a:t>Contraseña</a:t>
            </a:r>
            <a:r>
              <a:rPr lang="en-US" dirty="0"/>
              <a:t> PRJUR033.8109</a:t>
            </a:r>
            <a:endParaRPr lang="en-US" dirty="0" smtClean="0"/>
          </a:p>
          <a:p>
            <a:r>
              <a:rPr lang="en-US" b="1" dirty="0" smtClean="0"/>
              <a:t>  </a:t>
            </a:r>
          </a:p>
          <a:p>
            <a:r>
              <a:rPr lang="en-US" b="1" dirty="0" err="1" smtClean="0"/>
              <a:t>Ingreso</a:t>
            </a:r>
            <a:r>
              <a:rPr lang="en-US" b="1" dirty="0" smtClean="0"/>
              <a:t> </a:t>
            </a:r>
            <a:r>
              <a:rPr lang="en-US" b="1" dirty="0" err="1" smtClean="0"/>
              <a:t>operativo</a:t>
            </a:r>
            <a:r>
              <a:rPr lang="en-US" b="1" dirty="0" smtClean="0"/>
              <a:t>:</a:t>
            </a:r>
          </a:p>
          <a:p>
            <a:endParaRPr lang="en-US" b="1" dirty="0" smtClean="0"/>
          </a:p>
          <a:p>
            <a:r>
              <a:rPr lang="es-MX" dirty="0"/>
              <a:t>Unidad de salud </a:t>
            </a:r>
          </a:p>
          <a:p>
            <a:r>
              <a:rPr lang="es-MX" dirty="0"/>
              <a:t>Usuario PRSSA000002</a:t>
            </a:r>
          </a:p>
          <a:p>
            <a:r>
              <a:rPr lang="es-MX" dirty="0"/>
              <a:t>Contraseña PRSSA000002.169</a:t>
            </a:r>
          </a:p>
          <a:p>
            <a:endParaRPr lang="es-MX" dirty="0"/>
          </a:p>
          <a:p>
            <a:r>
              <a:rPr lang="es-MX" dirty="0"/>
              <a:t>Experto MIDO</a:t>
            </a:r>
          </a:p>
          <a:p>
            <a:r>
              <a:rPr lang="es-MX" dirty="0" smtClean="0"/>
              <a:t>Folio: 2kc3i4xbt  </a:t>
            </a:r>
            <a:endParaRPr lang="es-MX" dirty="0"/>
          </a:p>
          <a:p>
            <a:r>
              <a:rPr lang="es-MX" dirty="0" smtClean="0"/>
              <a:t>Email: kariemoarg@hotmail.com</a:t>
            </a:r>
            <a:endParaRPr lang="en-US" dirty="0"/>
          </a:p>
        </p:txBody>
      </p:sp>
      <p:pic>
        <p:nvPicPr>
          <p:cNvPr id="2" name="MIDO4_EM_Acceso_v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31361" y="2724668"/>
            <a:ext cx="5221326" cy="296147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2700000">
              <a:rot lat="300000" lon="1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55105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ítulo 1"/>
          <p:cNvSpPr txBox="1">
            <a:spLocks/>
          </p:cNvSpPr>
          <p:nvPr/>
        </p:nvSpPr>
        <p:spPr>
          <a:xfrm>
            <a:off x="2123930" y="171475"/>
            <a:ext cx="7020070" cy="304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endParaRPr lang="en-U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300" t="9467" r="1400" b="5911"/>
          <a:stretch/>
        </p:blipFill>
        <p:spPr>
          <a:xfrm>
            <a:off x="178308" y="171475"/>
            <a:ext cx="8805672" cy="4352544"/>
          </a:xfrm>
          <a:prstGeom prst="rect">
            <a:avLst/>
          </a:prstGeom>
        </p:spPr>
      </p:pic>
      <p:sp>
        <p:nvSpPr>
          <p:cNvPr id="39" name="Título 1"/>
          <p:cNvSpPr txBox="1">
            <a:spLocks/>
          </p:cNvSpPr>
          <p:nvPr/>
        </p:nvSpPr>
        <p:spPr>
          <a:xfrm>
            <a:off x="907778" y="410491"/>
            <a:ext cx="7020070" cy="304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s-MX" b="1" dirty="0" smtClean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Tablero de control </a:t>
            </a:r>
            <a:endParaRPr lang="en-US" b="1" dirty="0">
              <a:solidFill>
                <a:schemeClr val="accent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6700" t="34356" r="18000" b="21378"/>
          <a:stretch/>
        </p:blipFill>
        <p:spPr>
          <a:xfrm>
            <a:off x="1487161" y="4513547"/>
            <a:ext cx="5971032" cy="227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4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15640</TotalTime>
  <Words>459</Words>
  <Application>Microsoft Office PowerPoint</Application>
  <PresentationFormat>Presentación en pantalla (4:3)</PresentationFormat>
  <Paragraphs>86</Paragraphs>
  <Slides>11</Slides>
  <Notes>2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Open Sans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Lorena Suárez Idueta</cp:lastModifiedBy>
  <cp:revision>514</cp:revision>
  <cp:lastPrinted>2018-06-28T15:02:17Z</cp:lastPrinted>
  <dcterms:created xsi:type="dcterms:W3CDTF">2017-11-06T17:28:14Z</dcterms:created>
  <dcterms:modified xsi:type="dcterms:W3CDTF">2018-07-25T15:16:42Z</dcterms:modified>
</cp:coreProperties>
</file>